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70" r:id="rId12"/>
    <p:sldId id="257" r:id="rId13"/>
    <p:sldId id="272" r:id="rId14"/>
    <p:sldId id="271" r:id="rId15"/>
    <p:sldId id="274" r:id="rId16"/>
    <p:sldId id="276" r:id="rId17"/>
    <p:sldId id="275" r:id="rId18"/>
    <p:sldId id="273" r:id="rId19"/>
    <p:sldId id="277" r:id="rId20"/>
    <p:sldId id="279" r:id="rId21"/>
    <p:sldId id="281" r:id="rId22"/>
    <p:sldId id="278" r:id="rId23"/>
    <p:sldId id="282" r:id="rId24"/>
    <p:sldId id="280" r:id="rId25"/>
    <p:sldId id="283" r:id="rId26"/>
    <p:sldId id="284" r:id="rId27"/>
    <p:sldId id="286" r:id="rId28"/>
    <p:sldId id="287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37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8B283-F5FB-49BD-8C02-E8606596D664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03629-206E-4054-869A-E35D16D9D5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27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03629-206E-4054-869A-E35D16D9D54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334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28728" y="357166"/>
            <a:ext cx="6120680" cy="1376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600" b="1" i="1" dirty="0" smtClean="0"/>
              <a:t>Межмуниципальный педагогический фестиваль</a:t>
            </a:r>
            <a:endParaRPr lang="ru-RU" sz="1600" dirty="0" smtClean="0"/>
          </a:p>
          <a:p>
            <a:pPr algn="ctr"/>
            <a:r>
              <a:rPr lang="ru-RU" sz="1600" b="1" i="1" dirty="0" smtClean="0"/>
              <a:t>учителей немецкого и французского языков</a:t>
            </a:r>
          </a:p>
          <a:p>
            <a:pPr algn="ctr"/>
            <a:endParaRPr lang="ru-RU" sz="1600" b="1" i="1" dirty="0" smtClean="0"/>
          </a:p>
          <a:p>
            <a:pPr algn="ctr"/>
            <a:endParaRPr lang="ru-RU" sz="16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500174"/>
            <a:ext cx="8072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«Реализация требований ФГОС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через </a:t>
            </a:r>
            <a:r>
              <a:rPr lang="ru-RU" sz="4000" b="1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внедрение технологий 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деятельностного типа на уроках в образовательной области «Иностранный язык»»</a:t>
            </a:r>
            <a:endParaRPr lang="ru-RU" sz="4800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374658">
            <a:off x="1019662" y="5048935"/>
            <a:ext cx="1495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ru-RU" b="1" i="1" dirty="0" smtClean="0"/>
              <a:t>17 апреля </a:t>
            </a:r>
          </a:p>
          <a:p>
            <a:pPr>
              <a:spcBef>
                <a:spcPts val="0"/>
              </a:spcBef>
            </a:pPr>
            <a:r>
              <a:rPr lang="ru-RU" b="1" i="1" dirty="0" smtClean="0"/>
              <a:t> 2014  года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857364"/>
            <a:ext cx="52149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Примеры базовых образовательных технологий на уроках иностранного языка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еминар 17,18 апреля\SNC15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000372"/>
            <a:ext cx="4143404" cy="310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НАТАЛИ\Desktop\234016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071546"/>
            <a:ext cx="4381529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 l="19290" t="10742" r="3843" b="18945"/>
          <a:stretch>
            <a:fillRect/>
          </a:stretch>
        </p:blipFill>
        <p:spPr bwMode="auto">
          <a:xfrm>
            <a:off x="285720" y="1571612"/>
            <a:ext cx="857256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71604" y="571480"/>
            <a:ext cx="598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УМК под редакцией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Бим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И.Л. 7 класс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pitel I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Was nennen wir unsere Heimat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4F0D-90BC-4CC8-A8A6-8027DC4016F8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7959" y="617760"/>
            <a:ext cx="7772039" cy="1362240"/>
          </a:xfr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buNone/>
            </a:pP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Базовые образовательные технологии на уроках </a:t>
            </a:r>
            <a:r>
              <a:rPr lang="ru-RU" sz="3600" b="1" kern="1200" dirty="0" smtClean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 иностранного </a:t>
            </a: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языка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40000" y="1980000"/>
            <a:ext cx="7772039" cy="4500000"/>
          </a:xfrm>
          <a:noFill/>
          <a:ln>
            <a:solidFill>
              <a:srgbClr val="000000"/>
            </a:solidFill>
            <a:prstDash val="solid"/>
          </a:ln>
        </p:spPr>
        <p:txBody>
          <a:bodyPr wrap="square" lIns="90000" tIns="45000" rIns="90000" bIns="4500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b="1" dirty="0">
                <a:latin typeface="Century Gothic" pitchFamily="18"/>
              </a:rPr>
              <a:t>ПРОЕКТНАЯ </a:t>
            </a:r>
            <a:r>
              <a:rPr b="1" smtClean="0">
                <a:latin typeface="Century Gothic" pitchFamily="18"/>
              </a:rPr>
              <a:t>ТЕХНОЛОГИЯ</a:t>
            </a:r>
            <a:endParaRPr lang="ru-RU" b="1" dirty="0">
              <a:latin typeface="Century Gothic" pitchFamily="18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500694" y="2500306"/>
            <a:ext cx="2714400" cy="1857406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5400"/>
              <a:gd name="f9" fmla="val -2147483647"/>
              <a:gd name="f10" fmla="val 2147483647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19 f30 0"/>
              <a:gd name="f34" fmla="+- f24 f30 0"/>
              <a:gd name="f35" fmla="+- f28 0 f24"/>
              <a:gd name="f36" fmla="+- f28 0 f19"/>
              <a:gd name="f37" fmla="+- f28 0 f29"/>
              <a:gd name="f38" fmla="*/ f14 f26 1"/>
              <a:gd name="f39" fmla="*/ f7 f26 1"/>
              <a:gd name="f40" fmla="*/ f19 f26 1"/>
              <a:gd name="f41" fmla="*/ f29 f26 1"/>
              <a:gd name="f42" fmla="*/ f24 f26 1"/>
              <a:gd name="f43" fmla="*/ f27 f26 1"/>
              <a:gd name="f44" fmla="*/ f28 f26 1"/>
              <a:gd name="f45" fmla="*/ f25 f26 1"/>
              <a:gd name="f46" fmla="*/ f32 f26 1"/>
              <a:gd name="f47" fmla="*/ f36 f26 1"/>
              <a:gd name="f48" fmla="+- f42 0 f39"/>
              <a:gd name="f49" fmla="+- f40 0 f41"/>
              <a:gd name="f50" fmla="*/ f31 f26 1"/>
              <a:gd name="f51" fmla="+- f39 0 f42"/>
              <a:gd name="f52" fmla="*/ f37 f26 1"/>
              <a:gd name="f53" fmla="*/ f35 f26 1"/>
              <a:gd name="f54" fmla="+- f42 0 f40"/>
              <a:gd name="f55" fmla="*/ f34 f26 1"/>
              <a:gd name="f56" fmla="*/ f33 f26 1"/>
              <a:gd name="f57" fmla="+- f45 0 f41"/>
              <a:gd name="f58" fmla="+- f40 0 f42"/>
              <a:gd name="f59" fmla="+- f41 0 f45"/>
              <a:gd name="f60" fmla="abs f48"/>
              <a:gd name="f61" fmla="abs f49"/>
              <a:gd name="f62" fmla="?: f48 f15 f2"/>
              <a:gd name="f63" fmla="?: f48 f2 f15"/>
              <a:gd name="f64" fmla="?: f49 0 f1"/>
              <a:gd name="f65" fmla="?: f49 f1 0"/>
              <a:gd name="f66" fmla="+- f50 0 f46"/>
              <a:gd name="f67" fmla="abs f51"/>
              <a:gd name="f68" fmla="?: f51 0 f1"/>
              <a:gd name="f69" fmla="?: f51 f1 0"/>
              <a:gd name="f70" fmla="+- f43 0 f50"/>
              <a:gd name="f71" fmla="+- f50 0 f43"/>
              <a:gd name="f72" fmla="+- f47 0 f52"/>
              <a:gd name="f73" fmla="+- f44 0 f53"/>
              <a:gd name="f74" fmla="abs f54"/>
              <a:gd name="f75" fmla="?: f54 f15 f2"/>
              <a:gd name="f76" fmla="?: f54 f2 f15"/>
              <a:gd name="f77" fmla="+- f53 0 f44"/>
              <a:gd name="f78" fmla="?: f51 f15 f2"/>
              <a:gd name="f79" fmla="?: f51 f2 f15"/>
              <a:gd name="f80" fmla="?: f51 f3 f2"/>
              <a:gd name="f81" fmla="?: f51 f2 f3"/>
              <a:gd name="f82" fmla="+- f55 0 f42"/>
              <a:gd name="f83" fmla="+- f56 0 f41"/>
              <a:gd name="f84" fmla="+- f40 0 f55"/>
              <a:gd name="f85" fmla="+- f41 0 f56"/>
              <a:gd name="f86" fmla="abs f57"/>
              <a:gd name="f87" fmla="?: f57 0 f1"/>
              <a:gd name="f88" fmla="?: f57 f1 0"/>
              <a:gd name="f89" fmla="+- f46 0 f50"/>
              <a:gd name="f90" fmla="+- f46 0 f46"/>
              <a:gd name="f91" fmla="+- f42 0 f55"/>
              <a:gd name="f92" fmla="abs f58"/>
              <a:gd name="f93" fmla="?: f58 0 f1"/>
              <a:gd name="f94" fmla="?: f58 f1 0"/>
              <a:gd name="f95" fmla="abs f59"/>
              <a:gd name="f96" fmla="?: f48 f65 f64"/>
              <a:gd name="f97" fmla="?: f48 f64 f65"/>
              <a:gd name="f98" fmla="?: f49 f62 f63"/>
              <a:gd name="f99" fmla="abs f66"/>
              <a:gd name="f100" fmla="?: f66 f15 f2"/>
              <a:gd name="f101" fmla="?: f66 f2 f15"/>
              <a:gd name="f102" fmla="?: f66 f69 f68"/>
              <a:gd name="f103" fmla="?: f66 f68 f69"/>
              <a:gd name="f104" fmla="abs f70"/>
              <a:gd name="f105" fmla="?: f70 f15 f2"/>
              <a:gd name="f106" fmla="?: f70 f2 f15"/>
              <a:gd name="f107" fmla="?: f70 f3 f2"/>
              <a:gd name="f108" fmla="?: f70 f2 f3"/>
              <a:gd name="f109" fmla="abs f71"/>
              <a:gd name="f110" fmla="abs f72"/>
              <a:gd name="f111" fmla="?: f71 f15 f2"/>
              <a:gd name="f112" fmla="?: f71 f2 f15"/>
              <a:gd name="f113" fmla="?: f72 0 f1"/>
              <a:gd name="f114" fmla="?: f72 f1 0"/>
              <a:gd name="f115" fmla="abs f73"/>
              <a:gd name="f116" fmla="?: f73 0 f1"/>
              <a:gd name="f117" fmla="?: f73 f1 0"/>
              <a:gd name="f118" fmla="?: f73 f75 f76"/>
              <a:gd name="f119" fmla="abs f77"/>
              <a:gd name="f120" fmla="?: f51 f81 f80"/>
              <a:gd name="f121" fmla="?: f51 f80 f81"/>
              <a:gd name="f122" fmla="?: f77 f79 f78"/>
              <a:gd name="f123" fmla="abs f82"/>
              <a:gd name="f124" fmla="abs f83"/>
              <a:gd name="f125" fmla="?: f82 f15 f2"/>
              <a:gd name="f126" fmla="?: f82 f2 f15"/>
              <a:gd name="f127" fmla="?: f83 0 f1"/>
              <a:gd name="f128" fmla="?: f83 f1 0"/>
              <a:gd name="f129" fmla="abs f84"/>
              <a:gd name="f130" fmla="abs f85"/>
              <a:gd name="f131" fmla="?: f84 f15 f2"/>
              <a:gd name="f132" fmla="?: f84 f2 f15"/>
              <a:gd name="f133" fmla="?: f84 f3 f2"/>
              <a:gd name="f134" fmla="?: f84 f2 f3"/>
              <a:gd name="f135" fmla="?: f54 f88 f87"/>
              <a:gd name="f136" fmla="?: f54 f87 f88"/>
              <a:gd name="f137" fmla="?: f57 f75 f76"/>
              <a:gd name="f138" fmla="abs f89"/>
              <a:gd name="f139" fmla="?: f89 f15 f2"/>
              <a:gd name="f140" fmla="?: f89 f2 f15"/>
              <a:gd name="f141" fmla="?: f82 0 f1"/>
              <a:gd name="f142" fmla="?: f82 f1 0"/>
              <a:gd name="f143" fmla="abs f90"/>
              <a:gd name="f144" fmla="abs f91"/>
              <a:gd name="f145" fmla="?: f90 f15 f2"/>
              <a:gd name="f146" fmla="?: f90 f2 f15"/>
              <a:gd name="f147" fmla="?: f90 f3 f2"/>
              <a:gd name="f148" fmla="?: f90 f2 f3"/>
              <a:gd name="f149" fmla="?: f71 f94 f93"/>
              <a:gd name="f150" fmla="?: f71 f93 f94"/>
              <a:gd name="f151" fmla="?: f59 f79 f78"/>
              <a:gd name="f152" fmla="?: f49 f96 f97"/>
              <a:gd name="f153" fmla="?: f51 f102 f103"/>
              <a:gd name="f154" fmla="?: f51 f100 f101"/>
              <a:gd name="f155" fmla="?: f70 f108 f107"/>
              <a:gd name="f156" fmla="?: f70 f107 f108"/>
              <a:gd name="f157" fmla="?: f48 f106 f105"/>
              <a:gd name="f158" fmla="?: f71 f114 f113"/>
              <a:gd name="f159" fmla="?: f71 f113 f114"/>
              <a:gd name="f160" fmla="?: f72 f111 f112"/>
              <a:gd name="f161" fmla="?: f54 f117 f116"/>
              <a:gd name="f162" fmla="?: f54 f116 f117"/>
              <a:gd name="f163" fmla="?: f77 f121 f120"/>
              <a:gd name="f164" fmla="?: f82 f128 f127"/>
              <a:gd name="f165" fmla="?: f82 f127 f128"/>
              <a:gd name="f166" fmla="?: f83 f125 f126"/>
              <a:gd name="f167" fmla="?: f84 f134 f133"/>
              <a:gd name="f168" fmla="?: f84 f133 f134"/>
              <a:gd name="f169" fmla="?: f85 f132 f131"/>
              <a:gd name="f170" fmla="?: f57 f135 f136"/>
              <a:gd name="f171" fmla="?: f89 f142 f141"/>
              <a:gd name="f172" fmla="?: f89 f141 f142"/>
              <a:gd name="f173" fmla="?: f82 f139 f140"/>
              <a:gd name="f174" fmla="?: f90 f148 f147"/>
              <a:gd name="f175" fmla="?: f90 f147 f148"/>
              <a:gd name="f176" fmla="?: f91 f146 f145"/>
              <a:gd name="f177" fmla="?: f58 f149 f150"/>
              <a:gd name="f178" fmla="?: f58 f111 f112"/>
              <a:gd name="f179" fmla="?: f59 f121 f120"/>
              <a:gd name="f180" fmla="?: f48 f156 f155"/>
              <a:gd name="f181" fmla="?: f72 f158 f159"/>
              <a:gd name="f182" fmla="?: f73 f161 f162"/>
              <a:gd name="f183" fmla="?: f83 f164 f165"/>
              <a:gd name="f184" fmla="?: f85 f168 f167"/>
              <a:gd name="f185" fmla="?: f82 f171 f172"/>
              <a:gd name="f186" fmla="?: f91 f175 f174"/>
            </a:gdLst>
            <a:ahLst>
              <a:ahXY gdRefX="f0" minX="f7" maxX="f8" gdRefY="" minY="0" maxY="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6" b="f47"/>
            <a:pathLst>
              <a:path>
                <a:moveTo>
                  <a:pt x="f39" y="f41"/>
                </a:moveTo>
                <a:arcTo wR="f60" hR="f61" stAng="f152" swAng="f98"/>
                <a:lnTo>
                  <a:pt x="f46" y="f40"/>
                </a:lnTo>
                <a:lnTo>
                  <a:pt x="f46" y="f42"/>
                </a:lnTo>
                <a:arcTo wR="f99" hR="f67" stAng="f153" swAng="f154"/>
                <a:arcTo wR="f104" hR="f60" stAng="f180" swAng="f157"/>
                <a:lnTo>
                  <a:pt x="f43" y="f52"/>
                </a:lnTo>
                <a:arcTo wR="f109" hR="f110" stAng="f181" swAng="f160"/>
                <a:lnTo>
                  <a:pt x="f40" y="f47"/>
                </a:lnTo>
                <a:lnTo>
                  <a:pt x="f40" y="f53"/>
                </a:lnTo>
                <a:arcTo wR="f74" hR="f115" stAng="f182" swAng="f118"/>
                <a:arcTo wR="f67" hR="f119" stAng="f163" swAng="f122"/>
                <a:close/>
              </a:path>
              <a:path>
                <a:moveTo>
                  <a:pt x="f42" y="f41"/>
                </a:moveTo>
                <a:arcTo wR="f123" hR="f124" stAng="f183" swAng="f166"/>
                <a:arcTo wR="f129" hR="f130" stAng="f184" swAng="f169"/>
                <a:arcTo wR="f74" hR="f86" stAng="f170" swAng="f137"/>
                <a:close/>
              </a:path>
              <a:path>
                <a:moveTo>
                  <a:pt x="f50" y="f42"/>
                </a:moveTo>
                <a:arcTo wR="f138" hR="f123" stAng="f185" swAng="f173"/>
                <a:arcTo wR="f143" hR="f144" stAng="f186" swAng="f176"/>
                <a:arcTo wR="f99" hR="f67" stAng="f153" swAng="f154"/>
                <a:arcTo wR="f104" hR="f60" stAng="f180" swAng="f157"/>
                <a:arcTo wR="f109" hR="f92" stAng="f177" swAng="f178"/>
                <a:close/>
              </a:path>
              <a:path>
                <a:moveTo>
                  <a:pt x="f42" y="f45"/>
                </a:moveTo>
                <a:arcTo wR="f67" hR="f95" stAng="f179" swAng="f151"/>
              </a:path>
              <a:path>
                <a:moveTo>
                  <a:pt x="f50" y="f40"/>
                </a:moveTo>
                <a:lnTo>
                  <a:pt x="f46" y="f40"/>
                </a:lnTo>
              </a:path>
              <a:path>
                <a:moveTo>
                  <a:pt x="f40" y="f41"/>
                </a:moveTo>
                <a:lnTo>
                  <a:pt x="f40" y="f53"/>
                </a:lnTo>
              </a:path>
            </a:pathLst>
          </a:custGeom>
          <a:solidFill>
            <a:srgbClr val="C00000">
              <a:alpha val="55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SzPct val="45000"/>
              <a:buFont typeface="StarSymbol"/>
              <a:buChar char="-"/>
              <a:tabLst/>
            </a:pPr>
            <a:r>
              <a:rPr lang="ru-RU" sz="2400" b="1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замысел –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2400" b="1" i="0" u="none" strike="noStrike" dirty="0" smtClean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реализация –</a:t>
            </a:r>
            <a:endParaRPr lang="ru-RU" sz="2400" b="1" i="0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algn="ctr" rtl="0" hangingPunct="1">
              <a:buNone/>
              <a:tabLst/>
            </a:pPr>
            <a:r>
              <a:rPr lang="ru-RU" sz="2400" b="1" i="0" u="none" strike="noStrike" dirty="0" smtClean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продукт </a:t>
            </a:r>
            <a:r>
              <a:rPr lang="ru-RU" sz="2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-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14282" y="2500306"/>
            <a:ext cx="2499840" cy="3428639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5400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27 0 f29"/>
              <a:gd name="f34" fmla="+- f19 f30 0"/>
              <a:gd name="f35" fmla="+- f24 f30 0"/>
              <a:gd name="f36" fmla="+- f28 0 f24"/>
              <a:gd name="f37" fmla="+- f28 0 f19"/>
              <a:gd name="f38" fmla="*/ f7 f26 1"/>
              <a:gd name="f39" fmla="*/ f14 f26 1"/>
              <a:gd name="f40" fmla="*/ f19 f26 1"/>
              <a:gd name="f41" fmla="*/ f24 f26 1"/>
              <a:gd name="f42" fmla="*/ f28 f26 1"/>
              <a:gd name="f43" fmla="*/ f29 f26 1"/>
              <a:gd name="f44" fmla="*/ f27 f26 1"/>
              <a:gd name="f45" fmla="*/ f25 f26 1"/>
              <a:gd name="f46" fmla="+- f28 0 f35"/>
              <a:gd name="f47" fmla="*/ f32 f26 1"/>
              <a:gd name="f48" fmla="*/ f37 f26 1"/>
              <a:gd name="f49" fmla="*/ f36 f26 1"/>
              <a:gd name="f50" fmla="+- f38 0 f41"/>
              <a:gd name="f51" fmla="+- f41 0 f38"/>
              <a:gd name="f52" fmla="+- f43 0 f40"/>
              <a:gd name="f53" fmla="*/ f31 f26 1"/>
              <a:gd name="f54" fmla="+- f40 0 f41"/>
              <a:gd name="f55" fmla="*/ f33 f26 1"/>
              <a:gd name="f56" fmla="+- f43 0 f45"/>
              <a:gd name="f57" fmla="*/ f34 f26 1"/>
              <a:gd name="f58" fmla="*/ f35 f26 1"/>
              <a:gd name="f59" fmla="+- f41 0 f40"/>
              <a:gd name="f60" fmla="+- f45 0 f43"/>
              <a:gd name="f61" fmla="+- f49 0 f42"/>
              <a:gd name="f62" fmla="abs f50"/>
              <a:gd name="f63" fmla="?: f50 f15 f2"/>
              <a:gd name="f64" fmla="?: f50 f2 f15"/>
              <a:gd name="f65" fmla="?: f50 f3 f2"/>
              <a:gd name="f66" fmla="?: f50 f2 f3"/>
              <a:gd name="f67" fmla="+- f48 0 f49"/>
              <a:gd name="f68" fmla="abs f51"/>
              <a:gd name="f69" fmla="?: f51 f15 f2"/>
              <a:gd name="f70" fmla="?: f51 f2 f15"/>
              <a:gd name="f71" fmla="abs f52"/>
              <a:gd name="f72" fmla="?: f52 f15 f2"/>
              <a:gd name="f73" fmla="?: f52 f2 f15"/>
              <a:gd name="f74" fmla="?: f50 0 f1"/>
              <a:gd name="f75" fmla="?: f50 f1 0"/>
              <a:gd name="f76" fmla="+- f44 0 f53"/>
              <a:gd name="f77" fmla="+- f53 0 f44"/>
              <a:gd name="f78" fmla="abs f54"/>
              <a:gd name="f79" fmla="?: f54 0 f1"/>
              <a:gd name="f80" fmla="?: f54 f1 0"/>
              <a:gd name="f81" fmla="+- f55 0 f47"/>
              <a:gd name="f82" fmla="+- f42 0 f49"/>
              <a:gd name="f83" fmla="abs f56"/>
              <a:gd name="f84" fmla="?: f56 f15 f2"/>
              <a:gd name="f85" fmla="?: f56 f2 f15"/>
              <a:gd name="f86" fmla="+- f57 0 f43"/>
              <a:gd name="f87" fmla="+- f58 0 f40"/>
              <a:gd name="f88" fmla="+- f43 0 f57"/>
              <a:gd name="f89" fmla="+- f41 0 f58"/>
              <a:gd name="f90" fmla="abs f59"/>
              <a:gd name="f91" fmla="?: f59 f15 f2"/>
              <a:gd name="f92" fmla="?: f59 f2 f15"/>
              <a:gd name="f93" fmla="*/ f46 f26 1"/>
              <a:gd name="f94" fmla="+- f58 0 f41"/>
              <a:gd name="f95" fmla="abs f60"/>
              <a:gd name="f96" fmla="?: f60 f15 f2"/>
              <a:gd name="f97" fmla="?: f60 f2 f15"/>
              <a:gd name="f98" fmla="?: f60 f3 f2"/>
              <a:gd name="f99" fmla="?: f60 f2 f3"/>
              <a:gd name="f100" fmla="abs f61"/>
              <a:gd name="f101" fmla="?: f50 f66 f65"/>
              <a:gd name="f102" fmla="?: f50 f65 f66"/>
              <a:gd name="f103" fmla="?: f61 f64 f63"/>
              <a:gd name="f104" fmla="abs f67"/>
              <a:gd name="f105" fmla="?: f67 0 f1"/>
              <a:gd name="f106" fmla="?: f67 f1 0"/>
              <a:gd name="f107" fmla="?: f67 f69 f70"/>
              <a:gd name="f108" fmla="?: f52 f75 f74"/>
              <a:gd name="f109" fmla="?: f52 f74 f75"/>
              <a:gd name="f110" fmla="?: f50 f72 f73"/>
              <a:gd name="f111" fmla="abs f76"/>
              <a:gd name="f112" fmla="?: f76 f15 f2"/>
              <a:gd name="f113" fmla="?: f76 f2 f15"/>
              <a:gd name="f114" fmla="?: f76 f3 f2"/>
              <a:gd name="f115" fmla="?: f76 f2 f3"/>
              <a:gd name="f116" fmla="abs f77"/>
              <a:gd name="f117" fmla="?: f77 f15 f2"/>
              <a:gd name="f118" fmla="?: f77 f2 f15"/>
              <a:gd name="f119" fmla="?: f77 f80 f79"/>
              <a:gd name="f120" fmla="?: f77 f79 f80"/>
              <a:gd name="f121" fmla="abs f81"/>
              <a:gd name="f122" fmla="abs f82"/>
              <a:gd name="f123" fmla="?: f81 f15 f2"/>
              <a:gd name="f124" fmla="?: f81 f2 f15"/>
              <a:gd name="f125" fmla="?: f82 0 f1"/>
              <a:gd name="f126" fmla="?: f82 f1 0"/>
              <a:gd name="f127" fmla="?: f56 f80 f79"/>
              <a:gd name="f128" fmla="?: f56 f79 f80"/>
              <a:gd name="f129" fmla="?: f54 f84 f85"/>
              <a:gd name="f130" fmla="abs f86"/>
              <a:gd name="f131" fmla="abs f87"/>
              <a:gd name="f132" fmla="?: f86 f15 f2"/>
              <a:gd name="f133" fmla="?: f86 f2 f15"/>
              <a:gd name="f134" fmla="?: f86 f3 f2"/>
              <a:gd name="f135" fmla="?: f86 f2 f3"/>
              <a:gd name="f136" fmla="abs f88"/>
              <a:gd name="f137" fmla="abs f89"/>
              <a:gd name="f138" fmla="?: f88 f15 f2"/>
              <a:gd name="f139" fmla="?: f88 f2 f15"/>
              <a:gd name="f140" fmla="?: f89 0 f1"/>
              <a:gd name="f141" fmla="?: f89 f1 0"/>
              <a:gd name="f142" fmla="?: f82 f91 f92"/>
              <a:gd name="f143" fmla="+- f93 0 f48"/>
              <a:gd name="f144" fmla="abs f94"/>
              <a:gd name="f145" fmla="?: f94 f15 f2"/>
              <a:gd name="f146" fmla="?: f94 f2 f15"/>
              <a:gd name="f147" fmla="?: f94 f3 f2"/>
              <a:gd name="f148" fmla="?: f94 f2 f3"/>
              <a:gd name="f149" fmla="+- f49 0 f93"/>
              <a:gd name="f150" fmla="?: f89 f15 f2"/>
              <a:gd name="f151" fmla="?: f89 f2 f15"/>
              <a:gd name="f152" fmla="?: f60 f99 f98"/>
              <a:gd name="f153" fmla="?: f60 f98 f99"/>
              <a:gd name="f154" fmla="?: f51 f97 f96"/>
              <a:gd name="f155" fmla="?: f61 f102 f101"/>
              <a:gd name="f156" fmla="?: f51 f106 f105"/>
              <a:gd name="f157" fmla="?: f51 f105 f106"/>
              <a:gd name="f158" fmla="?: f50 f108 f109"/>
              <a:gd name="f159" fmla="?: f76 f115 f114"/>
              <a:gd name="f160" fmla="?: f76 f114 f115"/>
              <a:gd name="f161" fmla="?: f51 f113 f112"/>
              <a:gd name="f162" fmla="?: f54 f119 f120"/>
              <a:gd name="f163" fmla="?: f54 f117 f118"/>
              <a:gd name="f164" fmla="?: f81 f126 f125"/>
              <a:gd name="f165" fmla="?: f81 f125 f126"/>
              <a:gd name="f166" fmla="?: f82 f123 f124"/>
              <a:gd name="f167" fmla="?: f54 f127 f128"/>
              <a:gd name="f168" fmla="?: f86 f135 f134"/>
              <a:gd name="f169" fmla="?: f86 f134 f135"/>
              <a:gd name="f170" fmla="?: f87 f133 f132"/>
              <a:gd name="f171" fmla="?: f88 f141 f140"/>
              <a:gd name="f172" fmla="?: f88 f140 f141"/>
              <a:gd name="f173" fmla="?: f89 f138 f139"/>
              <a:gd name="f174" fmla="?: f59 f126 f125"/>
              <a:gd name="f175" fmla="?: f59 f125 f126"/>
              <a:gd name="f176" fmla="abs f143"/>
              <a:gd name="f177" fmla="?: f94 f148 f147"/>
              <a:gd name="f178" fmla="?: f94 f147 f148"/>
              <a:gd name="f179" fmla="?: f143 f146 f145"/>
              <a:gd name="f180" fmla="abs f149"/>
              <a:gd name="f181" fmla="?: f149 0 f1"/>
              <a:gd name="f182" fmla="?: f149 f1 0"/>
              <a:gd name="f183" fmla="?: f149 f150 f151"/>
              <a:gd name="f184" fmla="?: f51 f153 f152"/>
              <a:gd name="f185" fmla="?: f67 f156 f157"/>
              <a:gd name="f186" fmla="?: f51 f160 f159"/>
              <a:gd name="f187" fmla="?: f82 f164 f165"/>
              <a:gd name="f188" fmla="?: f87 f169 f168"/>
              <a:gd name="f189" fmla="?: f89 f171 f172"/>
              <a:gd name="f190" fmla="?: f82 f174 f175"/>
              <a:gd name="f191" fmla="?: f143 f178 f177"/>
              <a:gd name="f192" fmla="?: f89 f182 f181"/>
              <a:gd name="f193" fmla="?: f89 f181 f182"/>
              <a:gd name="f194" fmla="?: f149 f192 f193"/>
            </a:gdLst>
            <a:ahLst>
              <a:ahXY gdRefX="" minX="0" maxX="0" gdRefY="f0" minY="f7" maxY="f1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7" b="f48"/>
            <a:pathLst>
              <a:path>
                <a:moveTo>
                  <a:pt x="f41" y="f42"/>
                </a:moveTo>
                <a:arcTo wR="f62" hR="f100" stAng="f155" swAng="f103"/>
                <a:arcTo wR="f68" hR="f104" stAng="f185" swAng="f107"/>
                <a:lnTo>
                  <a:pt x="f40" y="f48"/>
                </a:lnTo>
                <a:lnTo>
                  <a:pt x="f40" y="f41"/>
                </a:lnTo>
                <a:arcTo wR="f71" hR="f62" stAng="f158" swAng="f110"/>
                <a:lnTo>
                  <a:pt x="f53" y="f38"/>
                </a:lnTo>
                <a:arcTo wR="f111" hR="f68" stAng="f186" swAng="f161"/>
                <a:arcTo wR="f116" hR="f78" stAng="f162" swAng="f163"/>
                <a:lnTo>
                  <a:pt x="f47" y="f40"/>
                </a:lnTo>
                <a:lnTo>
                  <a:pt x="f47" y="f49"/>
                </a:lnTo>
                <a:arcTo wR="f121" hR="f122" stAng="f187" swAng="f166"/>
                <a:close/>
              </a:path>
              <a:path>
                <a:moveTo>
                  <a:pt x="f45" y="f41"/>
                </a:moveTo>
                <a:arcTo wR="f83" hR="f78" stAng="f167" swAng="f129"/>
                <a:arcTo wR="f130" hR="f131" stAng="f188" swAng="f170"/>
                <a:arcTo wR="f136" hR="f137" stAng="f189" swAng="f173"/>
                <a:close/>
              </a:path>
              <a:path>
                <a:moveTo>
                  <a:pt x="f40" y="f49"/>
                </a:moveTo>
                <a:arcTo wR="f90" hR="f122" stAng="f190" swAng="f142"/>
                <a:arcTo wR="f62" hR="f100" stAng="f155" swAng="f103"/>
                <a:arcTo wR="f68" hR="f104" stAng="f185" swAng="f107"/>
                <a:arcTo wR="f144" hR="f176" stAng="f191" swAng="f179"/>
                <a:arcTo wR="f137" hR="f180" stAng="f194" swAng="f183"/>
                <a:close/>
              </a:path>
              <a:path>
                <a:moveTo>
                  <a:pt x="f43" y="f38"/>
                </a:moveTo>
                <a:arcTo wR="f95" hR="f68" stAng="f184" swAng="f154"/>
              </a:path>
              <a:path>
                <a:moveTo>
                  <a:pt x="f40" y="f48"/>
                </a:moveTo>
                <a:lnTo>
                  <a:pt x="f40" y="f49"/>
                </a:lnTo>
              </a:path>
              <a:path>
                <a:moveTo>
                  <a:pt x="f43" y="f40"/>
                </a:moveTo>
                <a:lnTo>
                  <a:pt x="f53" y="f40"/>
                </a:lnTo>
              </a:path>
            </a:pathLst>
          </a:custGeom>
          <a:solidFill>
            <a:srgbClr val="C00000">
              <a:alpha val="50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buNone/>
              <a:tabLst/>
            </a:pPr>
            <a:r>
              <a:rPr lang="ru-RU" sz="1600" b="1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Этапы: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Решение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Цель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Задачи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План и программа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Проверка «на реализу- емость»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Выполнение</a:t>
            </a:r>
          </a:p>
          <a:p>
            <a:pPr marL="0" marR="0" lvl="0" indent="0" algn="l" rtl="0" hangingPunct="1">
              <a:buSzPct val="45000"/>
              <a:buAutoNum type="arabicPeriod"/>
              <a:tabLst/>
            </a:pPr>
            <a:r>
              <a:rPr lang="ru-RU" sz="16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Презентация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715000" y="4500720"/>
            <a:ext cx="2814119" cy="211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38602" y="3500438"/>
            <a:ext cx="2761678" cy="1888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мои документы\Фотографии\сказка в 5\S600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785794"/>
            <a:ext cx="409577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:\мои документы\Фотографии\фото 1 сентября\1 сентября 040.jpg"/>
          <p:cNvPicPr>
            <a:picLocks noChangeAspect="1" noChangeArrowheads="1"/>
          </p:cNvPicPr>
          <p:nvPr/>
        </p:nvPicPr>
        <p:blipFill>
          <a:blip r:embed="rId3" cstate="print"/>
          <a:srcRect r="3700" b="13228"/>
          <a:stretch>
            <a:fillRect/>
          </a:stretch>
        </p:blipFill>
        <p:spPr bwMode="auto">
          <a:xfrm>
            <a:off x="3857620" y="3143248"/>
            <a:ext cx="465151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G:\мои документы\Фотографии\фото 1 сентября\1 сентября 061.jpg"/>
          <p:cNvPicPr>
            <a:picLocks noChangeAspect="1" noChangeArrowheads="1"/>
          </p:cNvPicPr>
          <p:nvPr/>
        </p:nvPicPr>
        <p:blipFill>
          <a:blip r:embed="rId4" cstate="print"/>
          <a:srcRect l="5888" t="15598" r="1726" b="13379"/>
          <a:stretch>
            <a:fillRect/>
          </a:stretch>
        </p:blipFill>
        <p:spPr bwMode="auto">
          <a:xfrm>
            <a:off x="107504" y="2000240"/>
            <a:ext cx="8759001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4F0D-90BC-4CC8-A8A6-8027DC4016F8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7959" y="617760"/>
            <a:ext cx="7772039" cy="1362240"/>
          </a:xfr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buNone/>
            </a:pP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Базовые образовательные технологии на уроках </a:t>
            </a:r>
            <a:r>
              <a:rPr lang="ru-RU" sz="3600" b="1" kern="1200" dirty="0" smtClean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 иностранного </a:t>
            </a: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языка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40000" y="1980000"/>
            <a:ext cx="7772039" cy="4500000"/>
          </a:xfrm>
          <a:noFill/>
          <a:ln>
            <a:solidFill>
              <a:srgbClr val="000000"/>
            </a:solidFill>
            <a:prstDash val="solid"/>
          </a:ln>
        </p:spPr>
        <p:txBody>
          <a:bodyPr wrap="square" lIns="90000" tIns="45000" rIns="90000" bIns="4500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b="1" dirty="0" smtClean="0">
                <a:latin typeface="Century Gothic" pitchFamily="18"/>
              </a:rPr>
              <a:t>Игровые технологии</a:t>
            </a:r>
            <a:endParaRPr lang="ru-RU" b="1" dirty="0">
              <a:latin typeface="Century Gothic" pitchFamily="18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00562" y="2071678"/>
            <a:ext cx="3000396" cy="1928826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5400"/>
              <a:gd name="f9" fmla="val -2147483647"/>
              <a:gd name="f10" fmla="val 2147483647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19 f30 0"/>
              <a:gd name="f34" fmla="+- f24 f30 0"/>
              <a:gd name="f35" fmla="+- f28 0 f24"/>
              <a:gd name="f36" fmla="+- f28 0 f19"/>
              <a:gd name="f37" fmla="+- f28 0 f29"/>
              <a:gd name="f38" fmla="*/ f14 f26 1"/>
              <a:gd name="f39" fmla="*/ f7 f26 1"/>
              <a:gd name="f40" fmla="*/ f19 f26 1"/>
              <a:gd name="f41" fmla="*/ f29 f26 1"/>
              <a:gd name="f42" fmla="*/ f24 f26 1"/>
              <a:gd name="f43" fmla="*/ f27 f26 1"/>
              <a:gd name="f44" fmla="*/ f28 f26 1"/>
              <a:gd name="f45" fmla="*/ f25 f26 1"/>
              <a:gd name="f46" fmla="*/ f32 f26 1"/>
              <a:gd name="f47" fmla="*/ f36 f26 1"/>
              <a:gd name="f48" fmla="+- f42 0 f39"/>
              <a:gd name="f49" fmla="+- f40 0 f41"/>
              <a:gd name="f50" fmla="*/ f31 f26 1"/>
              <a:gd name="f51" fmla="+- f39 0 f42"/>
              <a:gd name="f52" fmla="*/ f37 f26 1"/>
              <a:gd name="f53" fmla="*/ f35 f26 1"/>
              <a:gd name="f54" fmla="+- f42 0 f40"/>
              <a:gd name="f55" fmla="*/ f34 f26 1"/>
              <a:gd name="f56" fmla="*/ f33 f26 1"/>
              <a:gd name="f57" fmla="+- f45 0 f41"/>
              <a:gd name="f58" fmla="+- f40 0 f42"/>
              <a:gd name="f59" fmla="+- f41 0 f45"/>
              <a:gd name="f60" fmla="abs f48"/>
              <a:gd name="f61" fmla="abs f49"/>
              <a:gd name="f62" fmla="?: f48 f15 f2"/>
              <a:gd name="f63" fmla="?: f48 f2 f15"/>
              <a:gd name="f64" fmla="?: f49 0 f1"/>
              <a:gd name="f65" fmla="?: f49 f1 0"/>
              <a:gd name="f66" fmla="+- f50 0 f46"/>
              <a:gd name="f67" fmla="abs f51"/>
              <a:gd name="f68" fmla="?: f51 0 f1"/>
              <a:gd name="f69" fmla="?: f51 f1 0"/>
              <a:gd name="f70" fmla="+- f43 0 f50"/>
              <a:gd name="f71" fmla="+- f50 0 f43"/>
              <a:gd name="f72" fmla="+- f47 0 f52"/>
              <a:gd name="f73" fmla="+- f44 0 f53"/>
              <a:gd name="f74" fmla="abs f54"/>
              <a:gd name="f75" fmla="?: f54 f15 f2"/>
              <a:gd name="f76" fmla="?: f54 f2 f15"/>
              <a:gd name="f77" fmla="+- f53 0 f44"/>
              <a:gd name="f78" fmla="?: f51 f15 f2"/>
              <a:gd name="f79" fmla="?: f51 f2 f15"/>
              <a:gd name="f80" fmla="?: f51 f3 f2"/>
              <a:gd name="f81" fmla="?: f51 f2 f3"/>
              <a:gd name="f82" fmla="+- f55 0 f42"/>
              <a:gd name="f83" fmla="+- f56 0 f41"/>
              <a:gd name="f84" fmla="+- f40 0 f55"/>
              <a:gd name="f85" fmla="+- f41 0 f56"/>
              <a:gd name="f86" fmla="abs f57"/>
              <a:gd name="f87" fmla="?: f57 0 f1"/>
              <a:gd name="f88" fmla="?: f57 f1 0"/>
              <a:gd name="f89" fmla="+- f46 0 f50"/>
              <a:gd name="f90" fmla="+- f46 0 f46"/>
              <a:gd name="f91" fmla="+- f42 0 f55"/>
              <a:gd name="f92" fmla="abs f58"/>
              <a:gd name="f93" fmla="?: f58 0 f1"/>
              <a:gd name="f94" fmla="?: f58 f1 0"/>
              <a:gd name="f95" fmla="abs f59"/>
              <a:gd name="f96" fmla="?: f48 f65 f64"/>
              <a:gd name="f97" fmla="?: f48 f64 f65"/>
              <a:gd name="f98" fmla="?: f49 f62 f63"/>
              <a:gd name="f99" fmla="abs f66"/>
              <a:gd name="f100" fmla="?: f66 f15 f2"/>
              <a:gd name="f101" fmla="?: f66 f2 f15"/>
              <a:gd name="f102" fmla="?: f66 f69 f68"/>
              <a:gd name="f103" fmla="?: f66 f68 f69"/>
              <a:gd name="f104" fmla="abs f70"/>
              <a:gd name="f105" fmla="?: f70 f15 f2"/>
              <a:gd name="f106" fmla="?: f70 f2 f15"/>
              <a:gd name="f107" fmla="?: f70 f3 f2"/>
              <a:gd name="f108" fmla="?: f70 f2 f3"/>
              <a:gd name="f109" fmla="abs f71"/>
              <a:gd name="f110" fmla="abs f72"/>
              <a:gd name="f111" fmla="?: f71 f15 f2"/>
              <a:gd name="f112" fmla="?: f71 f2 f15"/>
              <a:gd name="f113" fmla="?: f72 0 f1"/>
              <a:gd name="f114" fmla="?: f72 f1 0"/>
              <a:gd name="f115" fmla="abs f73"/>
              <a:gd name="f116" fmla="?: f73 0 f1"/>
              <a:gd name="f117" fmla="?: f73 f1 0"/>
              <a:gd name="f118" fmla="?: f73 f75 f76"/>
              <a:gd name="f119" fmla="abs f77"/>
              <a:gd name="f120" fmla="?: f51 f81 f80"/>
              <a:gd name="f121" fmla="?: f51 f80 f81"/>
              <a:gd name="f122" fmla="?: f77 f79 f78"/>
              <a:gd name="f123" fmla="abs f82"/>
              <a:gd name="f124" fmla="abs f83"/>
              <a:gd name="f125" fmla="?: f82 f15 f2"/>
              <a:gd name="f126" fmla="?: f82 f2 f15"/>
              <a:gd name="f127" fmla="?: f83 0 f1"/>
              <a:gd name="f128" fmla="?: f83 f1 0"/>
              <a:gd name="f129" fmla="abs f84"/>
              <a:gd name="f130" fmla="abs f85"/>
              <a:gd name="f131" fmla="?: f84 f15 f2"/>
              <a:gd name="f132" fmla="?: f84 f2 f15"/>
              <a:gd name="f133" fmla="?: f84 f3 f2"/>
              <a:gd name="f134" fmla="?: f84 f2 f3"/>
              <a:gd name="f135" fmla="?: f54 f88 f87"/>
              <a:gd name="f136" fmla="?: f54 f87 f88"/>
              <a:gd name="f137" fmla="?: f57 f75 f76"/>
              <a:gd name="f138" fmla="abs f89"/>
              <a:gd name="f139" fmla="?: f89 f15 f2"/>
              <a:gd name="f140" fmla="?: f89 f2 f15"/>
              <a:gd name="f141" fmla="?: f82 0 f1"/>
              <a:gd name="f142" fmla="?: f82 f1 0"/>
              <a:gd name="f143" fmla="abs f90"/>
              <a:gd name="f144" fmla="abs f91"/>
              <a:gd name="f145" fmla="?: f90 f15 f2"/>
              <a:gd name="f146" fmla="?: f90 f2 f15"/>
              <a:gd name="f147" fmla="?: f90 f3 f2"/>
              <a:gd name="f148" fmla="?: f90 f2 f3"/>
              <a:gd name="f149" fmla="?: f71 f94 f93"/>
              <a:gd name="f150" fmla="?: f71 f93 f94"/>
              <a:gd name="f151" fmla="?: f59 f79 f78"/>
              <a:gd name="f152" fmla="?: f49 f96 f97"/>
              <a:gd name="f153" fmla="?: f51 f102 f103"/>
              <a:gd name="f154" fmla="?: f51 f100 f101"/>
              <a:gd name="f155" fmla="?: f70 f108 f107"/>
              <a:gd name="f156" fmla="?: f70 f107 f108"/>
              <a:gd name="f157" fmla="?: f48 f106 f105"/>
              <a:gd name="f158" fmla="?: f71 f114 f113"/>
              <a:gd name="f159" fmla="?: f71 f113 f114"/>
              <a:gd name="f160" fmla="?: f72 f111 f112"/>
              <a:gd name="f161" fmla="?: f54 f117 f116"/>
              <a:gd name="f162" fmla="?: f54 f116 f117"/>
              <a:gd name="f163" fmla="?: f77 f121 f120"/>
              <a:gd name="f164" fmla="?: f82 f128 f127"/>
              <a:gd name="f165" fmla="?: f82 f127 f128"/>
              <a:gd name="f166" fmla="?: f83 f125 f126"/>
              <a:gd name="f167" fmla="?: f84 f134 f133"/>
              <a:gd name="f168" fmla="?: f84 f133 f134"/>
              <a:gd name="f169" fmla="?: f85 f132 f131"/>
              <a:gd name="f170" fmla="?: f57 f135 f136"/>
              <a:gd name="f171" fmla="?: f89 f142 f141"/>
              <a:gd name="f172" fmla="?: f89 f141 f142"/>
              <a:gd name="f173" fmla="?: f82 f139 f140"/>
              <a:gd name="f174" fmla="?: f90 f148 f147"/>
              <a:gd name="f175" fmla="?: f90 f147 f148"/>
              <a:gd name="f176" fmla="?: f91 f146 f145"/>
              <a:gd name="f177" fmla="?: f58 f149 f150"/>
              <a:gd name="f178" fmla="?: f58 f111 f112"/>
              <a:gd name="f179" fmla="?: f59 f121 f120"/>
              <a:gd name="f180" fmla="?: f48 f156 f155"/>
              <a:gd name="f181" fmla="?: f72 f158 f159"/>
              <a:gd name="f182" fmla="?: f73 f161 f162"/>
              <a:gd name="f183" fmla="?: f83 f164 f165"/>
              <a:gd name="f184" fmla="?: f85 f168 f167"/>
              <a:gd name="f185" fmla="?: f82 f171 f172"/>
              <a:gd name="f186" fmla="?: f91 f175 f174"/>
            </a:gdLst>
            <a:ahLst>
              <a:ahXY gdRefX="f0" minX="f7" maxX="f8" gdRefY="" minY="0" maxY="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6" b="f47"/>
            <a:pathLst>
              <a:path>
                <a:moveTo>
                  <a:pt x="f39" y="f41"/>
                </a:moveTo>
                <a:arcTo wR="f60" hR="f61" stAng="f152" swAng="f98"/>
                <a:lnTo>
                  <a:pt x="f46" y="f40"/>
                </a:lnTo>
                <a:lnTo>
                  <a:pt x="f46" y="f42"/>
                </a:lnTo>
                <a:arcTo wR="f99" hR="f67" stAng="f153" swAng="f154"/>
                <a:arcTo wR="f104" hR="f60" stAng="f180" swAng="f157"/>
                <a:lnTo>
                  <a:pt x="f43" y="f52"/>
                </a:lnTo>
                <a:arcTo wR="f109" hR="f110" stAng="f181" swAng="f160"/>
                <a:lnTo>
                  <a:pt x="f40" y="f47"/>
                </a:lnTo>
                <a:lnTo>
                  <a:pt x="f40" y="f53"/>
                </a:lnTo>
                <a:arcTo wR="f74" hR="f115" stAng="f182" swAng="f118"/>
                <a:arcTo wR="f67" hR="f119" stAng="f163" swAng="f122"/>
                <a:close/>
              </a:path>
              <a:path>
                <a:moveTo>
                  <a:pt x="f42" y="f41"/>
                </a:moveTo>
                <a:arcTo wR="f123" hR="f124" stAng="f183" swAng="f166"/>
                <a:arcTo wR="f129" hR="f130" stAng="f184" swAng="f169"/>
                <a:arcTo wR="f74" hR="f86" stAng="f170" swAng="f137"/>
                <a:close/>
              </a:path>
              <a:path>
                <a:moveTo>
                  <a:pt x="f50" y="f42"/>
                </a:moveTo>
                <a:arcTo wR="f138" hR="f123" stAng="f185" swAng="f173"/>
                <a:arcTo wR="f143" hR="f144" stAng="f186" swAng="f176"/>
                <a:arcTo wR="f99" hR="f67" stAng="f153" swAng="f154"/>
                <a:arcTo wR="f104" hR="f60" stAng="f180" swAng="f157"/>
                <a:arcTo wR="f109" hR="f92" stAng="f177" swAng="f178"/>
                <a:close/>
              </a:path>
              <a:path>
                <a:moveTo>
                  <a:pt x="f42" y="f45"/>
                </a:moveTo>
                <a:arcTo wR="f67" hR="f95" stAng="f179" swAng="f151"/>
              </a:path>
              <a:path>
                <a:moveTo>
                  <a:pt x="f50" y="f40"/>
                </a:moveTo>
                <a:lnTo>
                  <a:pt x="f46" y="f40"/>
                </a:lnTo>
              </a:path>
              <a:path>
                <a:moveTo>
                  <a:pt x="f40" y="f41"/>
                </a:moveTo>
                <a:lnTo>
                  <a:pt x="f40" y="f53"/>
                </a:lnTo>
              </a:path>
            </a:pathLst>
          </a:custGeom>
          <a:solidFill>
            <a:srgbClr val="C00000">
              <a:alpha val="55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algn="ctr">
              <a:buSzPct val="45000"/>
            </a:pPr>
            <a:r>
              <a:rPr lang="ru-RU" sz="1600" b="1" dirty="0" smtClean="0"/>
              <a:t>подбор заданий должен составляться с учетом возрастных особенностей детей</a:t>
            </a:r>
            <a:endParaRPr lang="ru-RU" sz="1600" b="1" i="0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14282" y="2500306"/>
            <a:ext cx="3571900" cy="3428639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5400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27 0 f29"/>
              <a:gd name="f34" fmla="+- f19 f30 0"/>
              <a:gd name="f35" fmla="+- f24 f30 0"/>
              <a:gd name="f36" fmla="+- f28 0 f24"/>
              <a:gd name="f37" fmla="+- f28 0 f19"/>
              <a:gd name="f38" fmla="*/ f7 f26 1"/>
              <a:gd name="f39" fmla="*/ f14 f26 1"/>
              <a:gd name="f40" fmla="*/ f19 f26 1"/>
              <a:gd name="f41" fmla="*/ f24 f26 1"/>
              <a:gd name="f42" fmla="*/ f28 f26 1"/>
              <a:gd name="f43" fmla="*/ f29 f26 1"/>
              <a:gd name="f44" fmla="*/ f27 f26 1"/>
              <a:gd name="f45" fmla="*/ f25 f26 1"/>
              <a:gd name="f46" fmla="+- f28 0 f35"/>
              <a:gd name="f47" fmla="*/ f32 f26 1"/>
              <a:gd name="f48" fmla="*/ f37 f26 1"/>
              <a:gd name="f49" fmla="*/ f36 f26 1"/>
              <a:gd name="f50" fmla="+- f38 0 f41"/>
              <a:gd name="f51" fmla="+- f41 0 f38"/>
              <a:gd name="f52" fmla="+- f43 0 f40"/>
              <a:gd name="f53" fmla="*/ f31 f26 1"/>
              <a:gd name="f54" fmla="+- f40 0 f41"/>
              <a:gd name="f55" fmla="*/ f33 f26 1"/>
              <a:gd name="f56" fmla="+- f43 0 f45"/>
              <a:gd name="f57" fmla="*/ f34 f26 1"/>
              <a:gd name="f58" fmla="*/ f35 f26 1"/>
              <a:gd name="f59" fmla="+- f41 0 f40"/>
              <a:gd name="f60" fmla="+- f45 0 f43"/>
              <a:gd name="f61" fmla="+- f49 0 f42"/>
              <a:gd name="f62" fmla="abs f50"/>
              <a:gd name="f63" fmla="?: f50 f15 f2"/>
              <a:gd name="f64" fmla="?: f50 f2 f15"/>
              <a:gd name="f65" fmla="?: f50 f3 f2"/>
              <a:gd name="f66" fmla="?: f50 f2 f3"/>
              <a:gd name="f67" fmla="+- f48 0 f49"/>
              <a:gd name="f68" fmla="abs f51"/>
              <a:gd name="f69" fmla="?: f51 f15 f2"/>
              <a:gd name="f70" fmla="?: f51 f2 f15"/>
              <a:gd name="f71" fmla="abs f52"/>
              <a:gd name="f72" fmla="?: f52 f15 f2"/>
              <a:gd name="f73" fmla="?: f52 f2 f15"/>
              <a:gd name="f74" fmla="?: f50 0 f1"/>
              <a:gd name="f75" fmla="?: f50 f1 0"/>
              <a:gd name="f76" fmla="+- f44 0 f53"/>
              <a:gd name="f77" fmla="+- f53 0 f44"/>
              <a:gd name="f78" fmla="abs f54"/>
              <a:gd name="f79" fmla="?: f54 0 f1"/>
              <a:gd name="f80" fmla="?: f54 f1 0"/>
              <a:gd name="f81" fmla="+- f55 0 f47"/>
              <a:gd name="f82" fmla="+- f42 0 f49"/>
              <a:gd name="f83" fmla="abs f56"/>
              <a:gd name="f84" fmla="?: f56 f15 f2"/>
              <a:gd name="f85" fmla="?: f56 f2 f15"/>
              <a:gd name="f86" fmla="+- f57 0 f43"/>
              <a:gd name="f87" fmla="+- f58 0 f40"/>
              <a:gd name="f88" fmla="+- f43 0 f57"/>
              <a:gd name="f89" fmla="+- f41 0 f58"/>
              <a:gd name="f90" fmla="abs f59"/>
              <a:gd name="f91" fmla="?: f59 f15 f2"/>
              <a:gd name="f92" fmla="?: f59 f2 f15"/>
              <a:gd name="f93" fmla="*/ f46 f26 1"/>
              <a:gd name="f94" fmla="+- f58 0 f41"/>
              <a:gd name="f95" fmla="abs f60"/>
              <a:gd name="f96" fmla="?: f60 f15 f2"/>
              <a:gd name="f97" fmla="?: f60 f2 f15"/>
              <a:gd name="f98" fmla="?: f60 f3 f2"/>
              <a:gd name="f99" fmla="?: f60 f2 f3"/>
              <a:gd name="f100" fmla="abs f61"/>
              <a:gd name="f101" fmla="?: f50 f66 f65"/>
              <a:gd name="f102" fmla="?: f50 f65 f66"/>
              <a:gd name="f103" fmla="?: f61 f64 f63"/>
              <a:gd name="f104" fmla="abs f67"/>
              <a:gd name="f105" fmla="?: f67 0 f1"/>
              <a:gd name="f106" fmla="?: f67 f1 0"/>
              <a:gd name="f107" fmla="?: f67 f69 f70"/>
              <a:gd name="f108" fmla="?: f52 f75 f74"/>
              <a:gd name="f109" fmla="?: f52 f74 f75"/>
              <a:gd name="f110" fmla="?: f50 f72 f73"/>
              <a:gd name="f111" fmla="abs f76"/>
              <a:gd name="f112" fmla="?: f76 f15 f2"/>
              <a:gd name="f113" fmla="?: f76 f2 f15"/>
              <a:gd name="f114" fmla="?: f76 f3 f2"/>
              <a:gd name="f115" fmla="?: f76 f2 f3"/>
              <a:gd name="f116" fmla="abs f77"/>
              <a:gd name="f117" fmla="?: f77 f15 f2"/>
              <a:gd name="f118" fmla="?: f77 f2 f15"/>
              <a:gd name="f119" fmla="?: f77 f80 f79"/>
              <a:gd name="f120" fmla="?: f77 f79 f80"/>
              <a:gd name="f121" fmla="abs f81"/>
              <a:gd name="f122" fmla="abs f82"/>
              <a:gd name="f123" fmla="?: f81 f15 f2"/>
              <a:gd name="f124" fmla="?: f81 f2 f15"/>
              <a:gd name="f125" fmla="?: f82 0 f1"/>
              <a:gd name="f126" fmla="?: f82 f1 0"/>
              <a:gd name="f127" fmla="?: f56 f80 f79"/>
              <a:gd name="f128" fmla="?: f56 f79 f80"/>
              <a:gd name="f129" fmla="?: f54 f84 f85"/>
              <a:gd name="f130" fmla="abs f86"/>
              <a:gd name="f131" fmla="abs f87"/>
              <a:gd name="f132" fmla="?: f86 f15 f2"/>
              <a:gd name="f133" fmla="?: f86 f2 f15"/>
              <a:gd name="f134" fmla="?: f86 f3 f2"/>
              <a:gd name="f135" fmla="?: f86 f2 f3"/>
              <a:gd name="f136" fmla="abs f88"/>
              <a:gd name="f137" fmla="abs f89"/>
              <a:gd name="f138" fmla="?: f88 f15 f2"/>
              <a:gd name="f139" fmla="?: f88 f2 f15"/>
              <a:gd name="f140" fmla="?: f89 0 f1"/>
              <a:gd name="f141" fmla="?: f89 f1 0"/>
              <a:gd name="f142" fmla="?: f82 f91 f92"/>
              <a:gd name="f143" fmla="+- f93 0 f48"/>
              <a:gd name="f144" fmla="abs f94"/>
              <a:gd name="f145" fmla="?: f94 f15 f2"/>
              <a:gd name="f146" fmla="?: f94 f2 f15"/>
              <a:gd name="f147" fmla="?: f94 f3 f2"/>
              <a:gd name="f148" fmla="?: f94 f2 f3"/>
              <a:gd name="f149" fmla="+- f49 0 f93"/>
              <a:gd name="f150" fmla="?: f89 f15 f2"/>
              <a:gd name="f151" fmla="?: f89 f2 f15"/>
              <a:gd name="f152" fmla="?: f60 f99 f98"/>
              <a:gd name="f153" fmla="?: f60 f98 f99"/>
              <a:gd name="f154" fmla="?: f51 f97 f96"/>
              <a:gd name="f155" fmla="?: f61 f102 f101"/>
              <a:gd name="f156" fmla="?: f51 f106 f105"/>
              <a:gd name="f157" fmla="?: f51 f105 f106"/>
              <a:gd name="f158" fmla="?: f50 f108 f109"/>
              <a:gd name="f159" fmla="?: f76 f115 f114"/>
              <a:gd name="f160" fmla="?: f76 f114 f115"/>
              <a:gd name="f161" fmla="?: f51 f113 f112"/>
              <a:gd name="f162" fmla="?: f54 f119 f120"/>
              <a:gd name="f163" fmla="?: f54 f117 f118"/>
              <a:gd name="f164" fmla="?: f81 f126 f125"/>
              <a:gd name="f165" fmla="?: f81 f125 f126"/>
              <a:gd name="f166" fmla="?: f82 f123 f124"/>
              <a:gd name="f167" fmla="?: f54 f127 f128"/>
              <a:gd name="f168" fmla="?: f86 f135 f134"/>
              <a:gd name="f169" fmla="?: f86 f134 f135"/>
              <a:gd name="f170" fmla="?: f87 f133 f132"/>
              <a:gd name="f171" fmla="?: f88 f141 f140"/>
              <a:gd name="f172" fmla="?: f88 f140 f141"/>
              <a:gd name="f173" fmla="?: f89 f138 f139"/>
              <a:gd name="f174" fmla="?: f59 f126 f125"/>
              <a:gd name="f175" fmla="?: f59 f125 f126"/>
              <a:gd name="f176" fmla="abs f143"/>
              <a:gd name="f177" fmla="?: f94 f148 f147"/>
              <a:gd name="f178" fmla="?: f94 f147 f148"/>
              <a:gd name="f179" fmla="?: f143 f146 f145"/>
              <a:gd name="f180" fmla="abs f149"/>
              <a:gd name="f181" fmla="?: f149 0 f1"/>
              <a:gd name="f182" fmla="?: f149 f1 0"/>
              <a:gd name="f183" fmla="?: f149 f150 f151"/>
              <a:gd name="f184" fmla="?: f51 f153 f152"/>
              <a:gd name="f185" fmla="?: f67 f156 f157"/>
              <a:gd name="f186" fmla="?: f51 f160 f159"/>
              <a:gd name="f187" fmla="?: f82 f164 f165"/>
              <a:gd name="f188" fmla="?: f87 f169 f168"/>
              <a:gd name="f189" fmla="?: f89 f171 f172"/>
              <a:gd name="f190" fmla="?: f82 f174 f175"/>
              <a:gd name="f191" fmla="?: f143 f178 f177"/>
              <a:gd name="f192" fmla="?: f89 f182 f181"/>
              <a:gd name="f193" fmla="?: f89 f181 f182"/>
              <a:gd name="f194" fmla="?: f149 f192 f193"/>
            </a:gdLst>
            <a:ahLst>
              <a:ahXY gdRefX="" minX="0" maxX="0" gdRefY="f0" minY="f7" maxY="f1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7" b="f48"/>
            <a:pathLst>
              <a:path>
                <a:moveTo>
                  <a:pt x="f41" y="f42"/>
                </a:moveTo>
                <a:arcTo wR="f62" hR="f100" stAng="f155" swAng="f103"/>
                <a:arcTo wR="f68" hR="f104" stAng="f185" swAng="f107"/>
                <a:lnTo>
                  <a:pt x="f40" y="f48"/>
                </a:lnTo>
                <a:lnTo>
                  <a:pt x="f40" y="f41"/>
                </a:lnTo>
                <a:arcTo wR="f71" hR="f62" stAng="f158" swAng="f110"/>
                <a:lnTo>
                  <a:pt x="f53" y="f38"/>
                </a:lnTo>
                <a:arcTo wR="f111" hR="f68" stAng="f186" swAng="f161"/>
                <a:arcTo wR="f116" hR="f78" stAng="f162" swAng="f163"/>
                <a:lnTo>
                  <a:pt x="f47" y="f40"/>
                </a:lnTo>
                <a:lnTo>
                  <a:pt x="f47" y="f49"/>
                </a:lnTo>
                <a:arcTo wR="f121" hR="f122" stAng="f187" swAng="f166"/>
                <a:close/>
              </a:path>
              <a:path>
                <a:moveTo>
                  <a:pt x="f45" y="f41"/>
                </a:moveTo>
                <a:arcTo wR="f83" hR="f78" stAng="f167" swAng="f129"/>
                <a:arcTo wR="f130" hR="f131" stAng="f188" swAng="f170"/>
                <a:arcTo wR="f136" hR="f137" stAng="f189" swAng="f173"/>
                <a:close/>
              </a:path>
              <a:path>
                <a:moveTo>
                  <a:pt x="f40" y="f49"/>
                </a:moveTo>
                <a:arcTo wR="f90" hR="f122" stAng="f190" swAng="f142"/>
                <a:arcTo wR="f62" hR="f100" stAng="f155" swAng="f103"/>
                <a:arcTo wR="f68" hR="f104" stAng="f185" swAng="f107"/>
                <a:arcTo wR="f144" hR="f176" stAng="f191" swAng="f179"/>
                <a:arcTo wR="f137" hR="f180" stAng="f194" swAng="f183"/>
                <a:close/>
              </a:path>
              <a:path>
                <a:moveTo>
                  <a:pt x="f43" y="f38"/>
                </a:moveTo>
                <a:arcTo wR="f95" hR="f68" stAng="f184" swAng="f154"/>
              </a:path>
              <a:path>
                <a:moveTo>
                  <a:pt x="f40" y="f48"/>
                </a:moveTo>
                <a:lnTo>
                  <a:pt x="f40" y="f49"/>
                </a:lnTo>
              </a:path>
              <a:path>
                <a:moveTo>
                  <a:pt x="f43" y="f40"/>
                </a:moveTo>
                <a:lnTo>
                  <a:pt x="f53" y="f40"/>
                </a:lnTo>
              </a:path>
            </a:pathLst>
          </a:custGeom>
          <a:solidFill>
            <a:srgbClr val="C00000">
              <a:alpha val="50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/>
            <a:r>
              <a:rPr lang="ru-RU" sz="1600" b="1" dirty="0" smtClean="0"/>
              <a:t>деятельность, в которой воссоздаются социальные отношения между людьми вне условий непосредственно утилитарной деятельности </a:t>
            </a:r>
            <a:endParaRPr lang="ru-RU" sz="1600" b="1" i="1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143372" y="4143380"/>
            <a:ext cx="31336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и документы\Фотографии\фото уроки РМО\CIMG1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857231"/>
            <a:ext cx="3714777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G:\мои документы\Фотографии\фото уроки РМО\CIMG1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3" y="3000372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G:\мои документы\Фотографии\фото уроки РМО\CIMG1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71480"/>
            <a:ext cx="821537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4F0D-90BC-4CC8-A8A6-8027DC4016F8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57158" y="2704680"/>
            <a:ext cx="7945161" cy="4153320"/>
          </a:xfrm>
          <a:noFill/>
          <a:ln>
            <a:solidFill>
              <a:srgbClr val="000000"/>
            </a:solidFill>
            <a:prstDash val="solid"/>
          </a:ln>
        </p:spPr>
        <p:txBody>
          <a:bodyPr wrap="square" lIns="90000" tIns="45000" rIns="90000" bIns="4500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lvl="0" indent="0" rtl="0">
              <a:spcBef>
                <a:spcPts val="519"/>
              </a:spcBef>
              <a:buNone/>
            </a:pPr>
            <a:endParaRPr lang="ru-RU" dirty="0">
              <a:latin typeface="" pitchFamily="18"/>
            </a:endParaRPr>
          </a:p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None/>
            </a:pPr>
            <a:r>
              <a:rPr lang="ru-RU" b="1" dirty="0">
                <a:latin typeface="Century Gothic" pitchFamily="18"/>
              </a:rPr>
              <a:t>ОБУЧЕНИЕ НА </a:t>
            </a:r>
            <a:r>
              <a:rPr lang="ru-RU" b="1" dirty="0" smtClean="0">
                <a:latin typeface="Century Gothic" pitchFamily="18"/>
              </a:rPr>
              <a:t>ОСНОВЕ </a:t>
            </a:r>
          </a:p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None/>
            </a:pPr>
            <a:r>
              <a:rPr lang="ru-RU" b="1" dirty="0" smtClean="0">
                <a:latin typeface="Century Gothic" pitchFamily="18"/>
              </a:rPr>
              <a:t>«УЧЕБНЫХ </a:t>
            </a:r>
            <a:r>
              <a:rPr lang="ru-RU" b="1" dirty="0">
                <a:latin typeface="Century Gothic" pitchFamily="18"/>
              </a:rPr>
              <a:t>СИТУАЦИЙ»</a:t>
            </a:r>
          </a:p>
        </p:txBody>
      </p:sp>
      <p:sp>
        <p:nvSpPr>
          <p:cNvPr id="4" name="Волна 3"/>
          <p:cNvSpPr/>
          <p:nvPr/>
        </p:nvSpPr>
        <p:spPr>
          <a:xfrm>
            <a:off x="5715008" y="2071678"/>
            <a:ext cx="3062144" cy="2169222"/>
          </a:xfrm>
          <a:custGeom>
            <a:avLst>
              <a:gd name="f0" fmla="val 0"/>
              <a:gd name="f1" fmla="val 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-2147483647"/>
              <a:gd name="f9" fmla="val 2147483647"/>
              <a:gd name="f10" fmla="val 4460"/>
              <a:gd name="f11" fmla="val 8640"/>
              <a:gd name="f12" fmla="val 12960"/>
              <a:gd name="f13" fmla="+- 0 0 0"/>
              <a:gd name="f14" fmla="*/ f5 1 21600"/>
              <a:gd name="f15" fmla="*/ f6 1 21600"/>
              <a:gd name="f16" fmla="pin 0 f0 4460"/>
              <a:gd name="f17" fmla="pin 8640 f1 12960"/>
              <a:gd name="f18" fmla="*/ f13 f2 1"/>
              <a:gd name="f19" fmla="val f16"/>
              <a:gd name="f20" fmla="val f17"/>
              <a:gd name="f21" fmla="*/ f7 f14 1"/>
              <a:gd name="f22" fmla="*/ f16 f15 1"/>
              <a:gd name="f23" fmla="*/ f17 f14 1"/>
              <a:gd name="f24" fmla="*/ 21600 f15 1"/>
              <a:gd name="f25" fmla="*/ f18 1 f4"/>
              <a:gd name="f26" fmla="*/ 10800 f15 1"/>
              <a:gd name="f27" fmla="+- 21600 0 f19"/>
              <a:gd name="f28" fmla="+- f20 0 10800"/>
              <a:gd name="f29" fmla="*/ 15800 f19 1"/>
              <a:gd name="f30" fmla="*/ f19 2 1"/>
              <a:gd name="f31" fmla="*/ f19 f15 1"/>
              <a:gd name="f32" fmla="+- f25 0 f3"/>
              <a:gd name="f33" fmla="*/ f28 2 1"/>
              <a:gd name="f34" fmla="*/ f29 1 4460"/>
              <a:gd name="f35" fmla="+- 21600 0 f30"/>
              <a:gd name="f36" fmla="*/ f30 f15 1"/>
              <a:gd name="f37" fmla="*/ f27 f15 1"/>
              <a:gd name="f38" fmla="abs f33"/>
              <a:gd name="f39" fmla="+- f19 0 f34"/>
              <a:gd name="f40" fmla="+- f19 f34 0"/>
              <a:gd name="f41" fmla="+- 21600 0 f33"/>
              <a:gd name="f42" fmla="+- f27 f34 0"/>
              <a:gd name="f43" fmla="+- f27 0 f34"/>
              <a:gd name="f44" fmla="*/ f35 f15 1"/>
              <a:gd name="f45" fmla="?: f28 0 f38"/>
              <a:gd name="f46" fmla="?: f28 f41 21600"/>
              <a:gd name="f47" fmla="*/ f38 1 2"/>
              <a:gd name="f48" fmla="*/ f38 f14 1"/>
              <a:gd name="f49" fmla="*/ f41 f14 1"/>
              <a:gd name="f50" fmla="+- f46 0 f45"/>
              <a:gd name="f51" fmla="+- f45 7200 0"/>
              <a:gd name="f52" fmla="+- f46 f47 0"/>
              <a:gd name="f53" fmla="+- 21600 0 f47"/>
              <a:gd name="f54" fmla="+- 21600 0 f45"/>
              <a:gd name="f55" fmla="+- 21600 0 f46"/>
              <a:gd name="f56" fmla="*/ f47 f14 1"/>
              <a:gd name="f57" fmla="+- f51 0 f47"/>
              <a:gd name="f58" fmla="+- f52 0 7200"/>
              <a:gd name="f59" fmla="*/ f50 1 2"/>
              <a:gd name="f60" fmla="*/ f53 f14 1"/>
              <a:gd name="f61" fmla="+- f45 f59 0"/>
              <a:gd name="f62" fmla="+- 21600 0 f57"/>
              <a:gd name="f63" fmla="+- 21600 0 f58"/>
              <a:gd name="f64" fmla="+- 21600 0 f61"/>
              <a:gd name="f65" fmla="*/ f61 f14 1"/>
              <a:gd name="f66" fmla="*/ f64 f14 1"/>
            </a:gdLst>
            <a:ahLst>
              <a:ahXY gdRefX="" minX="0" maxX="0" gdRefY="f0" minY="f7" maxY="f10">
                <a:pos x="f21" y="f22"/>
              </a:ahXY>
              <a:ahXY gdRefX="f1" minX="f11" maxX="f12" gdRefY="" minY="0" maxY="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65" y="f31"/>
              </a:cxn>
              <a:cxn ang="f32">
                <a:pos x="f56" y="f26"/>
              </a:cxn>
              <a:cxn ang="f32">
                <a:pos x="f66" y="f37"/>
              </a:cxn>
              <a:cxn ang="f32">
                <a:pos x="f60" y="f26"/>
              </a:cxn>
            </a:cxnLst>
            <a:rect l="f48" t="f36" r="f49" b="f44"/>
            <a:pathLst>
              <a:path w="21600" h="21600">
                <a:moveTo>
                  <a:pt x="f45" y="f19"/>
                </a:moveTo>
                <a:cubicBezTo>
                  <a:pt x="f57" y="f39"/>
                  <a:pt x="f58" y="f40"/>
                  <a:pt x="f46" y="f19"/>
                </a:cubicBezTo>
                <a:lnTo>
                  <a:pt x="f54" y="f27"/>
                </a:lnTo>
                <a:cubicBezTo>
                  <a:pt x="f62" y="f42"/>
                  <a:pt x="f63" y="f43"/>
                  <a:pt x="f55" y="f27"/>
                </a:cubicBezTo>
                <a:close/>
              </a:path>
            </a:pathLst>
          </a:custGeom>
          <a:solidFill>
            <a:srgbClr val="C00000">
              <a:alpha val="67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r>
              <a:rPr lang="ru-RU" sz="1400" b="1" i="1" u="none" strike="noStrike" dirty="0" smtClean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между </a:t>
            </a:r>
            <a:r>
              <a:rPr lang="ru-RU" sz="1400" b="1" i="1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обучением и психическим развитием человека всегда стоит его деятельность</a:t>
            </a:r>
          </a:p>
        </p:txBody>
      </p:sp>
      <p:sp>
        <p:nvSpPr>
          <p:cNvPr id="5" name="Волна 4"/>
          <p:cNvSpPr/>
          <p:nvPr/>
        </p:nvSpPr>
        <p:spPr>
          <a:xfrm>
            <a:off x="357120" y="4714920"/>
            <a:ext cx="4000320" cy="1785600"/>
          </a:xfrm>
          <a:custGeom>
            <a:avLst>
              <a:gd name="f0" fmla="val 14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-2147483647"/>
              <a:gd name="f9" fmla="val 2147483647"/>
              <a:gd name="f10" fmla="val 4460"/>
              <a:gd name="f11" fmla="val 8640"/>
              <a:gd name="f12" fmla="val 12960"/>
              <a:gd name="f13" fmla="+- 0 0 0"/>
              <a:gd name="f14" fmla="*/ f5 1 21600"/>
              <a:gd name="f15" fmla="*/ f6 1 21600"/>
              <a:gd name="f16" fmla="pin 0 f0 4460"/>
              <a:gd name="f17" fmla="pin 8640 f1 12960"/>
              <a:gd name="f18" fmla="*/ f13 f2 1"/>
              <a:gd name="f19" fmla="val f16"/>
              <a:gd name="f20" fmla="val f17"/>
              <a:gd name="f21" fmla="*/ f7 f14 1"/>
              <a:gd name="f22" fmla="*/ f16 f15 1"/>
              <a:gd name="f23" fmla="*/ f17 f14 1"/>
              <a:gd name="f24" fmla="*/ 21600 f15 1"/>
              <a:gd name="f25" fmla="*/ f18 1 f4"/>
              <a:gd name="f26" fmla="*/ 10800 f15 1"/>
              <a:gd name="f27" fmla="+- 21600 0 f19"/>
              <a:gd name="f28" fmla="+- f20 0 10800"/>
              <a:gd name="f29" fmla="*/ 15800 f19 1"/>
              <a:gd name="f30" fmla="*/ f19 2 1"/>
              <a:gd name="f31" fmla="*/ f19 f15 1"/>
              <a:gd name="f32" fmla="+- f25 0 f3"/>
              <a:gd name="f33" fmla="*/ f28 2 1"/>
              <a:gd name="f34" fmla="*/ f29 1 4460"/>
              <a:gd name="f35" fmla="+- 21600 0 f30"/>
              <a:gd name="f36" fmla="*/ f30 f15 1"/>
              <a:gd name="f37" fmla="*/ f27 f15 1"/>
              <a:gd name="f38" fmla="abs f33"/>
              <a:gd name="f39" fmla="+- f19 0 f34"/>
              <a:gd name="f40" fmla="+- f19 f34 0"/>
              <a:gd name="f41" fmla="+- 21600 0 f33"/>
              <a:gd name="f42" fmla="+- f27 f34 0"/>
              <a:gd name="f43" fmla="+- f27 0 f34"/>
              <a:gd name="f44" fmla="*/ f35 f15 1"/>
              <a:gd name="f45" fmla="?: f28 0 f38"/>
              <a:gd name="f46" fmla="?: f28 f41 21600"/>
              <a:gd name="f47" fmla="*/ f38 1 2"/>
              <a:gd name="f48" fmla="*/ f38 f14 1"/>
              <a:gd name="f49" fmla="*/ f41 f14 1"/>
              <a:gd name="f50" fmla="+- f46 0 f45"/>
              <a:gd name="f51" fmla="+- f45 7200 0"/>
              <a:gd name="f52" fmla="+- f46 f47 0"/>
              <a:gd name="f53" fmla="+- 21600 0 f47"/>
              <a:gd name="f54" fmla="+- 21600 0 f45"/>
              <a:gd name="f55" fmla="+- 21600 0 f46"/>
              <a:gd name="f56" fmla="*/ f47 f14 1"/>
              <a:gd name="f57" fmla="+- f51 0 f47"/>
              <a:gd name="f58" fmla="+- f52 0 7200"/>
              <a:gd name="f59" fmla="*/ f50 1 2"/>
              <a:gd name="f60" fmla="*/ f53 f14 1"/>
              <a:gd name="f61" fmla="+- f45 f59 0"/>
              <a:gd name="f62" fmla="+- 21600 0 f57"/>
              <a:gd name="f63" fmla="+- 21600 0 f58"/>
              <a:gd name="f64" fmla="+- 21600 0 f61"/>
              <a:gd name="f65" fmla="*/ f61 f14 1"/>
              <a:gd name="f66" fmla="*/ f64 f14 1"/>
            </a:gdLst>
            <a:ahLst>
              <a:ahXY gdRefX="" minX="0" maxX="0" gdRefY="f0" minY="f7" maxY="f10">
                <a:pos x="f21" y="f22"/>
              </a:ahXY>
              <a:ahXY gdRefX="f1" minX="f11" maxX="f12" gdRefY="" minY="0" maxY="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65" y="f31"/>
              </a:cxn>
              <a:cxn ang="f32">
                <a:pos x="f56" y="f26"/>
              </a:cxn>
              <a:cxn ang="f32">
                <a:pos x="f66" y="f37"/>
              </a:cxn>
              <a:cxn ang="f32">
                <a:pos x="f60" y="f26"/>
              </a:cxn>
            </a:cxnLst>
            <a:rect l="f48" t="f36" r="f49" b="f44"/>
            <a:pathLst>
              <a:path w="21600" h="21600">
                <a:moveTo>
                  <a:pt x="f45" y="f19"/>
                </a:moveTo>
                <a:cubicBezTo>
                  <a:pt x="f57" y="f39"/>
                  <a:pt x="f58" y="f40"/>
                  <a:pt x="f46" y="f19"/>
                </a:cubicBezTo>
                <a:lnTo>
                  <a:pt x="f54" y="f27"/>
                </a:lnTo>
                <a:cubicBezTo>
                  <a:pt x="f62" y="f42"/>
                  <a:pt x="f63" y="f43"/>
                  <a:pt x="f55" y="f27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400" b="1" i="1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образовательная задача состоит в организации условий, провоцирующих детское действие 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143504" y="4357694"/>
            <a:ext cx="2700000" cy="211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959" y="617760"/>
            <a:ext cx="7772039" cy="1362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ahoma" pitchFamily="2"/>
              </a:rPr>
              <a:t>Базовые образовательные технологии на уроках  иностранного языка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Tahoma" pitchFamily="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и документы\Фотографии\Школа\1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064" b="962"/>
          <a:stretch>
            <a:fillRect/>
          </a:stretch>
        </p:blipFill>
        <p:spPr bwMode="auto">
          <a:xfrm>
            <a:off x="443763" y="775024"/>
            <a:ext cx="4342551" cy="3397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G:\мои документы\Фотографии\семинар 2009\SNC11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11074"/>
            <a:ext cx="4442810" cy="3332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G:\мои документы\Фотографии\семинар 2009\SNC1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8143932" cy="610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540000" y="1980000"/>
            <a:ext cx="7772039" cy="4285800"/>
          </a:xfrm>
          <a:prstGeom prst="rect">
            <a:avLst/>
          </a:prstGeom>
          <a:noFill/>
          <a:ln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rtlCol="0">
            <a:normAutofit/>
          </a:bodyPr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19"/>
              </a:spcBef>
              <a:spcAft>
                <a:spcPts val="1417"/>
              </a:spcAft>
              <a:buClr>
                <a:srgbClr val="0BD0D9"/>
              </a:buClr>
              <a:buSzPct val="9500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18"/>
                <a:ea typeface="Lucida Sans Unicode" pitchFamily="2"/>
                <a:cs typeface="Tahoma" pitchFamily="2"/>
              </a:rPr>
              <a:t>УРОВНЕВАЯ ДИФФЕРЕНЦИАЦИЯ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Скругленный прямоугольник 3"/>
          <p:cNvSpPr/>
          <p:nvPr/>
        </p:nvSpPr>
        <p:spPr>
          <a:xfrm>
            <a:off x="1800000" y="2700000"/>
            <a:ext cx="5682960" cy="1260000"/>
          </a:xfrm>
          <a:custGeom>
            <a:avLst>
              <a:gd name="f0" fmla="val 110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00000">
              <a:alpha val="59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600" b="1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Основа: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600" b="0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дифференциация требований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600" b="0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к уровню освоения, явное выделение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600" b="0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базового и повышенных уровней</a:t>
            </a:r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956520" y="4120200"/>
            <a:ext cx="7143480" cy="2179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00000">
              <a:alpha val="55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400" b="1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Основные принципы: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•открытость системы требований,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•предъявление образцов деятельности,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•«ножницы» между базовым и повышенными уровнями требований,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•посильность базового уровня, обязательность его освоения всеми учащимися,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•добровольность в освоении повышенных уровней требований,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•работа с группами «подвижного» состава,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400" b="0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•накопительная система оценивания.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7959" y="617760"/>
            <a:ext cx="7772039" cy="1362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ahoma" pitchFamily="2"/>
              </a:rPr>
              <a:t>Базовые образовательные технологии на уроках  иностранного языка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Tahom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И\Desktop\ok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285992"/>
            <a:ext cx="2714644" cy="3642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215370" cy="91440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Федеральный государственный стандарт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428736"/>
            <a:ext cx="6858048" cy="642942"/>
          </a:xfrm>
          <a:prstGeom prst="rect">
            <a:avLst/>
          </a:prstGeom>
          <a:solidFill>
            <a:srgbClr val="C00000">
              <a:alpha val="3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Учение через деятельность - это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357430"/>
            <a:ext cx="5214974" cy="1000132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учет интересов обучающихся, учение через обучение мысли и действию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500438"/>
            <a:ext cx="5214974" cy="91440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познание и знание - следствие преодоления трудностей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572008"/>
            <a:ext cx="5214974" cy="91440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свободная творческая работа и сотрудничество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64" y="6072206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Джон Дьюи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мои документы\Фотографии\семинар 2009\SNC11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G:\мои документы\Фотографии\семинар 2009\SNC11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89668"/>
            <a:ext cx="4357686" cy="3268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4F0D-90BC-4CC8-A8A6-8027DC4016F8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7959" y="617760"/>
            <a:ext cx="7772039" cy="1362240"/>
          </a:xfrm>
          <a:noFill/>
          <a:ln>
            <a:noFill/>
          </a:ln>
        </p:spPr>
        <p:txBody>
          <a:bodyPr wrap="square" lIns="90000" tIns="45000" rIns="90000" bIns="45000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buNone/>
            </a:pP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Базовые образовательные технологии на уроках </a:t>
            </a:r>
            <a:r>
              <a:rPr lang="ru-RU" sz="3600" b="1" kern="1200" dirty="0" smtClean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 иностранного </a:t>
            </a:r>
            <a:r>
              <a:rPr lang="ru-RU" sz="3600" b="1" kern="1200" dirty="0">
                <a:solidFill>
                  <a:srgbClr val="C00000"/>
                </a:solidFill>
                <a:latin typeface="Monotype Corsiva" pitchFamily="66" charset="0"/>
                <a:cs typeface="Tahoma" pitchFamily="2"/>
              </a:rPr>
              <a:t>языка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40000" y="1980000"/>
            <a:ext cx="7772039" cy="4500000"/>
          </a:xfrm>
          <a:noFill/>
          <a:ln>
            <a:solidFill>
              <a:srgbClr val="000000"/>
            </a:solidFill>
            <a:prstDash val="solid"/>
          </a:ln>
        </p:spPr>
        <p:txBody>
          <a:bodyPr wrap="square" lIns="90000" tIns="45000" rIns="90000" bIns="4500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b="1" dirty="0" smtClean="0">
                <a:latin typeface="Century Gothic" pitchFamily="18"/>
              </a:rPr>
              <a:t>Проблемно-диалогические технологии</a:t>
            </a:r>
            <a:endParaRPr lang="ru-RU" b="1" dirty="0">
              <a:latin typeface="Century Gothic" pitchFamily="18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00562" y="2214554"/>
            <a:ext cx="3000396" cy="1928826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5400"/>
              <a:gd name="f9" fmla="val -2147483647"/>
              <a:gd name="f10" fmla="val 2147483647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19 f30 0"/>
              <a:gd name="f34" fmla="+- f24 f30 0"/>
              <a:gd name="f35" fmla="+- f28 0 f24"/>
              <a:gd name="f36" fmla="+- f28 0 f19"/>
              <a:gd name="f37" fmla="+- f28 0 f29"/>
              <a:gd name="f38" fmla="*/ f14 f26 1"/>
              <a:gd name="f39" fmla="*/ f7 f26 1"/>
              <a:gd name="f40" fmla="*/ f19 f26 1"/>
              <a:gd name="f41" fmla="*/ f29 f26 1"/>
              <a:gd name="f42" fmla="*/ f24 f26 1"/>
              <a:gd name="f43" fmla="*/ f27 f26 1"/>
              <a:gd name="f44" fmla="*/ f28 f26 1"/>
              <a:gd name="f45" fmla="*/ f25 f26 1"/>
              <a:gd name="f46" fmla="*/ f32 f26 1"/>
              <a:gd name="f47" fmla="*/ f36 f26 1"/>
              <a:gd name="f48" fmla="+- f42 0 f39"/>
              <a:gd name="f49" fmla="+- f40 0 f41"/>
              <a:gd name="f50" fmla="*/ f31 f26 1"/>
              <a:gd name="f51" fmla="+- f39 0 f42"/>
              <a:gd name="f52" fmla="*/ f37 f26 1"/>
              <a:gd name="f53" fmla="*/ f35 f26 1"/>
              <a:gd name="f54" fmla="+- f42 0 f40"/>
              <a:gd name="f55" fmla="*/ f34 f26 1"/>
              <a:gd name="f56" fmla="*/ f33 f26 1"/>
              <a:gd name="f57" fmla="+- f45 0 f41"/>
              <a:gd name="f58" fmla="+- f40 0 f42"/>
              <a:gd name="f59" fmla="+- f41 0 f45"/>
              <a:gd name="f60" fmla="abs f48"/>
              <a:gd name="f61" fmla="abs f49"/>
              <a:gd name="f62" fmla="?: f48 f15 f2"/>
              <a:gd name="f63" fmla="?: f48 f2 f15"/>
              <a:gd name="f64" fmla="?: f49 0 f1"/>
              <a:gd name="f65" fmla="?: f49 f1 0"/>
              <a:gd name="f66" fmla="+- f50 0 f46"/>
              <a:gd name="f67" fmla="abs f51"/>
              <a:gd name="f68" fmla="?: f51 0 f1"/>
              <a:gd name="f69" fmla="?: f51 f1 0"/>
              <a:gd name="f70" fmla="+- f43 0 f50"/>
              <a:gd name="f71" fmla="+- f50 0 f43"/>
              <a:gd name="f72" fmla="+- f47 0 f52"/>
              <a:gd name="f73" fmla="+- f44 0 f53"/>
              <a:gd name="f74" fmla="abs f54"/>
              <a:gd name="f75" fmla="?: f54 f15 f2"/>
              <a:gd name="f76" fmla="?: f54 f2 f15"/>
              <a:gd name="f77" fmla="+- f53 0 f44"/>
              <a:gd name="f78" fmla="?: f51 f15 f2"/>
              <a:gd name="f79" fmla="?: f51 f2 f15"/>
              <a:gd name="f80" fmla="?: f51 f3 f2"/>
              <a:gd name="f81" fmla="?: f51 f2 f3"/>
              <a:gd name="f82" fmla="+- f55 0 f42"/>
              <a:gd name="f83" fmla="+- f56 0 f41"/>
              <a:gd name="f84" fmla="+- f40 0 f55"/>
              <a:gd name="f85" fmla="+- f41 0 f56"/>
              <a:gd name="f86" fmla="abs f57"/>
              <a:gd name="f87" fmla="?: f57 0 f1"/>
              <a:gd name="f88" fmla="?: f57 f1 0"/>
              <a:gd name="f89" fmla="+- f46 0 f50"/>
              <a:gd name="f90" fmla="+- f46 0 f46"/>
              <a:gd name="f91" fmla="+- f42 0 f55"/>
              <a:gd name="f92" fmla="abs f58"/>
              <a:gd name="f93" fmla="?: f58 0 f1"/>
              <a:gd name="f94" fmla="?: f58 f1 0"/>
              <a:gd name="f95" fmla="abs f59"/>
              <a:gd name="f96" fmla="?: f48 f65 f64"/>
              <a:gd name="f97" fmla="?: f48 f64 f65"/>
              <a:gd name="f98" fmla="?: f49 f62 f63"/>
              <a:gd name="f99" fmla="abs f66"/>
              <a:gd name="f100" fmla="?: f66 f15 f2"/>
              <a:gd name="f101" fmla="?: f66 f2 f15"/>
              <a:gd name="f102" fmla="?: f66 f69 f68"/>
              <a:gd name="f103" fmla="?: f66 f68 f69"/>
              <a:gd name="f104" fmla="abs f70"/>
              <a:gd name="f105" fmla="?: f70 f15 f2"/>
              <a:gd name="f106" fmla="?: f70 f2 f15"/>
              <a:gd name="f107" fmla="?: f70 f3 f2"/>
              <a:gd name="f108" fmla="?: f70 f2 f3"/>
              <a:gd name="f109" fmla="abs f71"/>
              <a:gd name="f110" fmla="abs f72"/>
              <a:gd name="f111" fmla="?: f71 f15 f2"/>
              <a:gd name="f112" fmla="?: f71 f2 f15"/>
              <a:gd name="f113" fmla="?: f72 0 f1"/>
              <a:gd name="f114" fmla="?: f72 f1 0"/>
              <a:gd name="f115" fmla="abs f73"/>
              <a:gd name="f116" fmla="?: f73 0 f1"/>
              <a:gd name="f117" fmla="?: f73 f1 0"/>
              <a:gd name="f118" fmla="?: f73 f75 f76"/>
              <a:gd name="f119" fmla="abs f77"/>
              <a:gd name="f120" fmla="?: f51 f81 f80"/>
              <a:gd name="f121" fmla="?: f51 f80 f81"/>
              <a:gd name="f122" fmla="?: f77 f79 f78"/>
              <a:gd name="f123" fmla="abs f82"/>
              <a:gd name="f124" fmla="abs f83"/>
              <a:gd name="f125" fmla="?: f82 f15 f2"/>
              <a:gd name="f126" fmla="?: f82 f2 f15"/>
              <a:gd name="f127" fmla="?: f83 0 f1"/>
              <a:gd name="f128" fmla="?: f83 f1 0"/>
              <a:gd name="f129" fmla="abs f84"/>
              <a:gd name="f130" fmla="abs f85"/>
              <a:gd name="f131" fmla="?: f84 f15 f2"/>
              <a:gd name="f132" fmla="?: f84 f2 f15"/>
              <a:gd name="f133" fmla="?: f84 f3 f2"/>
              <a:gd name="f134" fmla="?: f84 f2 f3"/>
              <a:gd name="f135" fmla="?: f54 f88 f87"/>
              <a:gd name="f136" fmla="?: f54 f87 f88"/>
              <a:gd name="f137" fmla="?: f57 f75 f76"/>
              <a:gd name="f138" fmla="abs f89"/>
              <a:gd name="f139" fmla="?: f89 f15 f2"/>
              <a:gd name="f140" fmla="?: f89 f2 f15"/>
              <a:gd name="f141" fmla="?: f82 0 f1"/>
              <a:gd name="f142" fmla="?: f82 f1 0"/>
              <a:gd name="f143" fmla="abs f90"/>
              <a:gd name="f144" fmla="abs f91"/>
              <a:gd name="f145" fmla="?: f90 f15 f2"/>
              <a:gd name="f146" fmla="?: f90 f2 f15"/>
              <a:gd name="f147" fmla="?: f90 f3 f2"/>
              <a:gd name="f148" fmla="?: f90 f2 f3"/>
              <a:gd name="f149" fmla="?: f71 f94 f93"/>
              <a:gd name="f150" fmla="?: f71 f93 f94"/>
              <a:gd name="f151" fmla="?: f59 f79 f78"/>
              <a:gd name="f152" fmla="?: f49 f96 f97"/>
              <a:gd name="f153" fmla="?: f51 f102 f103"/>
              <a:gd name="f154" fmla="?: f51 f100 f101"/>
              <a:gd name="f155" fmla="?: f70 f108 f107"/>
              <a:gd name="f156" fmla="?: f70 f107 f108"/>
              <a:gd name="f157" fmla="?: f48 f106 f105"/>
              <a:gd name="f158" fmla="?: f71 f114 f113"/>
              <a:gd name="f159" fmla="?: f71 f113 f114"/>
              <a:gd name="f160" fmla="?: f72 f111 f112"/>
              <a:gd name="f161" fmla="?: f54 f117 f116"/>
              <a:gd name="f162" fmla="?: f54 f116 f117"/>
              <a:gd name="f163" fmla="?: f77 f121 f120"/>
              <a:gd name="f164" fmla="?: f82 f128 f127"/>
              <a:gd name="f165" fmla="?: f82 f127 f128"/>
              <a:gd name="f166" fmla="?: f83 f125 f126"/>
              <a:gd name="f167" fmla="?: f84 f134 f133"/>
              <a:gd name="f168" fmla="?: f84 f133 f134"/>
              <a:gd name="f169" fmla="?: f85 f132 f131"/>
              <a:gd name="f170" fmla="?: f57 f135 f136"/>
              <a:gd name="f171" fmla="?: f89 f142 f141"/>
              <a:gd name="f172" fmla="?: f89 f141 f142"/>
              <a:gd name="f173" fmla="?: f82 f139 f140"/>
              <a:gd name="f174" fmla="?: f90 f148 f147"/>
              <a:gd name="f175" fmla="?: f90 f147 f148"/>
              <a:gd name="f176" fmla="?: f91 f146 f145"/>
              <a:gd name="f177" fmla="?: f58 f149 f150"/>
              <a:gd name="f178" fmla="?: f58 f111 f112"/>
              <a:gd name="f179" fmla="?: f59 f121 f120"/>
              <a:gd name="f180" fmla="?: f48 f156 f155"/>
              <a:gd name="f181" fmla="?: f72 f158 f159"/>
              <a:gd name="f182" fmla="?: f73 f161 f162"/>
              <a:gd name="f183" fmla="?: f83 f164 f165"/>
              <a:gd name="f184" fmla="?: f85 f168 f167"/>
              <a:gd name="f185" fmla="?: f82 f171 f172"/>
              <a:gd name="f186" fmla="?: f91 f175 f174"/>
            </a:gdLst>
            <a:ahLst>
              <a:ahXY gdRefX="f0" minX="f7" maxX="f8" gdRefY="" minY="0" maxY="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6" b="f47"/>
            <a:pathLst>
              <a:path>
                <a:moveTo>
                  <a:pt x="f39" y="f41"/>
                </a:moveTo>
                <a:arcTo wR="f60" hR="f61" stAng="f152" swAng="f98"/>
                <a:lnTo>
                  <a:pt x="f46" y="f40"/>
                </a:lnTo>
                <a:lnTo>
                  <a:pt x="f46" y="f42"/>
                </a:lnTo>
                <a:arcTo wR="f99" hR="f67" stAng="f153" swAng="f154"/>
                <a:arcTo wR="f104" hR="f60" stAng="f180" swAng="f157"/>
                <a:lnTo>
                  <a:pt x="f43" y="f52"/>
                </a:lnTo>
                <a:arcTo wR="f109" hR="f110" stAng="f181" swAng="f160"/>
                <a:lnTo>
                  <a:pt x="f40" y="f47"/>
                </a:lnTo>
                <a:lnTo>
                  <a:pt x="f40" y="f53"/>
                </a:lnTo>
                <a:arcTo wR="f74" hR="f115" stAng="f182" swAng="f118"/>
                <a:arcTo wR="f67" hR="f119" stAng="f163" swAng="f122"/>
                <a:close/>
              </a:path>
              <a:path>
                <a:moveTo>
                  <a:pt x="f42" y="f41"/>
                </a:moveTo>
                <a:arcTo wR="f123" hR="f124" stAng="f183" swAng="f166"/>
                <a:arcTo wR="f129" hR="f130" stAng="f184" swAng="f169"/>
                <a:arcTo wR="f74" hR="f86" stAng="f170" swAng="f137"/>
                <a:close/>
              </a:path>
              <a:path>
                <a:moveTo>
                  <a:pt x="f50" y="f42"/>
                </a:moveTo>
                <a:arcTo wR="f138" hR="f123" stAng="f185" swAng="f173"/>
                <a:arcTo wR="f143" hR="f144" stAng="f186" swAng="f176"/>
                <a:arcTo wR="f99" hR="f67" stAng="f153" swAng="f154"/>
                <a:arcTo wR="f104" hR="f60" stAng="f180" swAng="f157"/>
                <a:arcTo wR="f109" hR="f92" stAng="f177" swAng="f178"/>
                <a:close/>
              </a:path>
              <a:path>
                <a:moveTo>
                  <a:pt x="f42" y="f45"/>
                </a:moveTo>
                <a:arcTo wR="f67" hR="f95" stAng="f179" swAng="f151"/>
              </a:path>
              <a:path>
                <a:moveTo>
                  <a:pt x="f50" y="f40"/>
                </a:moveTo>
                <a:lnTo>
                  <a:pt x="f46" y="f40"/>
                </a:lnTo>
              </a:path>
              <a:path>
                <a:moveTo>
                  <a:pt x="f40" y="f41"/>
                </a:moveTo>
                <a:lnTo>
                  <a:pt x="f40" y="f53"/>
                </a:lnTo>
              </a:path>
            </a:pathLst>
          </a:custGeom>
          <a:solidFill>
            <a:srgbClr val="C00000">
              <a:alpha val="55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algn="ctr">
              <a:buSzPct val="45000"/>
            </a:pPr>
            <a:r>
              <a:rPr lang="ru-RU" sz="2000" b="1" i="1" dirty="0" smtClean="0"/>
              <a:t>Поиск решения</a:t>
            </a:r>
            <a:r>
              <a:rPr lang="ru-RU" sz="2000" b="1" dirty="0" smtClean="0"/>
              <a:t> – этап формулирования нового знания. </a:t>
            </a:r>
            <a:endParaRPr lang="ru-RU" sz="2000" b="1" i="0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14282" y="2500306"/>
            <a:ext cx="3571900" cy="3428639"/>
          </a:xfrm>
          <a:custGeom>
            <a:avLst>
              <a:gd name="f0" fmla="val 27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val -2147483647"/>
              <a:gd name="f9" fmla="val 2147483647"/>
              <a:gd name="f10" fmla="val 5400"/>
              <a:gd name="f11" fmla="abs f4"/>
              <a:gd name="f12" fmla="abs f5"/>
              <a:gd name="f13" fmla="abs f6"/>
              <a:gd name="f14" fmla="pin 0 f0 5400"/>
              <a:gd name="f15" fmla="+- 0 0 f2"/>
              <a:gd name="f16" fmla="?: f11 f4 1"/>
              <a:gd name="f17" fmla="?: f12 f5 1"/>
              <a:gd name="f18" fmla="?: f13 f6 1"/>
              <a:gd name="f19" fmla="val f14"/>
              <a:gd name="f20" fmla="*/ f16 1 21600"/>
              <a:gd name="f21" fmla="*/ f17 1 21600"/>
              <a:gd name="f22" fmla="*/ 21600 f16 1"/>
              <a:gd name="f23" fmla="*/ 21600 f17 1"/>
              <a:gd name="f24" fmla="*/ f19 1 2"/>
              <a:gd name="f25" fmla="*/ f19 2 1"/>
              <a:gd name="f26" fmla="min f21 f20"/>
              <a:gd name="f27" fmla="*/ f22 1 f18"/>
              <a:gd name="f28" fmla="*/ f23 1 f18"/>
              <a:gd name="f29" fmla="+- f19 f24 0"/>
              <a:gd name="f30" fmla="*/ f24 1 2"/>
              <a:gd name="f31" fmla="+- f27 0 f24"/>
              <a:gd name="f32" fmla="+- f27 0 f19"/>
              <a:gd name="f33" fmla="+- f27 0 f29"/>
              <a:gd name="f34" fmla="+- f19 f30 0"/>
              <a:gd name="f35" fmla="+- f24 f30 0"/>
              <a:gd name="f36" fmla="+- f28 0 f24"/>
              <a:gd name="f37" fmla="+- f28 0 f19"/>
              <a:gd name="f38" fmla="*/ f7 f26 1"/>
              <a:gd name="f39" fmla="*/ f14 f26 1"/>
              <a:gd name="f40" fmla="*/ f19 f26 1"/>
              <a:gd name="f41" fmla="*/ f24 f26 1"/>
              <a:gd name="f42" fmla="*/ f28 f26 1"/>
              <a:gd name="f43" fmla="*/ f29 f26 1"/>
              <a:gd name="f44" fmla="*/ f27 f26 1"/>
              <a:gd name="f45" fmla="*/ f25 f26 1"/>
              <a:gd name="f46" fmla="+- f28 0 f35"/>
              <a:gd name="f47" fmla="*/ f32 f26 1"/>
              <a:gd name="f48" fmla="*/ f37 f26 1"/>
              <a:gd name="f49" fmla="*/ f36 f26 1"/>
              <a:gd name="f50" fmla="+- f38 0 f41"/>
              <a:gd name="f51" fmla="+- f41 0 f38"/>
              <a:gd name="f52" fmla="+- f43 0 f40"/>
              <a:gd name="f53" fmla="*/ f31 f26 1"/>
              <a:gd name="f54" fmla="+- f40 0 f41"/>
              <a:gd name="f55" fmla="*/ f33 f26 1"/>
              <a:gd name="f56" fmla="+- f43 0 f45"/>
              <a:gd name="f57" fmla="*/ f34 f26 1"/>
              <a:gd name="f58" fmla="*/ f35 f26 1"/>
              <a:gd name="f59" fmla="+- f41 0 f40"/>
              <a:gd name="f60" fmla="+- f45 0 f43"/>
              <a:gd name="f61" fmla="+- f49 0 f42"/>
              <a:gd name="f62" fmla="abs f50"/>
              <a:gd name="f63" fmla="?: f50 f15 f2"/>
              <a:gd name="f64" fmla="?: f50 f2 f15"/>
              <a:gd name="f65" fmla="?: f50 f3 f2"/>
              <a:gd name="f66" fmla="?: f50 f2 f3"/>
              <a:gd name="f67" fmla="+- f48 0 f49"/>
              <a:gd name="f68" fmla="abs f51"/>
              <a:gd name="f69" fmla="?: f51 f15 f2"/>
              <a:gd name="f70" fmla="?: f51 f2 f15"/>
              <a:gd name="f71" fmla="abs f52"/>
              <a:gd name="f72" fmla="?: f52 f15 f2"/>
              <a:gd name="f73" fmla="?: f52 f2 f15"/>
              <a:gd name="f74" fmla="?: f50 0 f1"/>
              <a:gd name="f75" fmla="?: f50 f1 0"/>
              <a:gd name="f76" fmla="+- f44 0 f53"/>
              <a:gd name="f77" fmla="+- f53 0 f44"/>
              <a:gd name="f78" fmla="abs f54"/>
              <a:gd name="f79" fmla="?: f54 0 f1"/>
              <a:gd name="f80" fmla="?: f54 f1 0"/>
              <a:gd name="f81" fmla="+- f55 0 f47"/>
              <a:gd name="f82" fmla="+- f42 0 f49"/>
              <a:gd name="f83" fmla="abs f56"/>
              <a:gd name="f84" fmla="?: f56 f15 f2"/>
              <a:gd name="f85" fmla="?: f56 f2 f15"/>
              <a:gd name="f86" fmla="+- f57 0 f43"/>
              <a:gd name="f87" fmla="+- f58 0 f40"/>
              <a:gd name="f88" fmla="+- f43 0 f57"/>
              <a:gd name="f89" fmla="+- f41 0 f58"/>
              <a:gd name="f90" fmla="abs f59"/>
              <a:gd name="f91" fmla="?: f59 f15 f2"/>
              <a:gd name="f92" fmla="?: f59 f2 f15"/>
              <a:gd name="f93" fmla="*/ f46 f26 1"/>
              <a:gd name="f94" fmla="+- f58 0 f41"/>
              <a:gd name="f95" fmla="abs f60"/>
              <a:gd name="f96" fmla="?: f60 f15 f2"/>
              <a:gd name="f97" fmla="?: f60 f2 f15"/>
              <a:gd name="f98" fmla="?: f60 f3 f2"/>
              <a:gd name="f99" fmla="?: f60 f2 f3"/>
              <a:gd name="f100" fmla="abs f61"/>
              <a:gd name="f101" fmla="?: f50 f66 f65"/>
              <a:gd name="f102" fmla="?: f50 f65 f66"/>
              <a:gd name="f103" fmla="?: f61 f64 f63"/>
              <a:gd name="f104" fmla="abs f67"/>
              <a:gd name="f105" fmla="?: f67 0 f1"/>
              <a:gd name="f106" fmla="?: f67 f1 0"/>
              <a:gd name="f107" fmla="?: f67 f69 f70"/>
              <a:gd name="f108" fmla="?: f52 f75 f74"/>
              <a:gd name="f109" fmla="?: f52 f74 f75"/>
              <a:gd name="f110" fmla="?: f50 f72 f73"/>
              <a:gd name="f111" fmla="abs f76"/>
              <a:gd name="f112" fmla="?: f76 f15 f2"/>
              <a:gd name="f113" fmla="?: f76 f2 f15"/>
              <a:gd name="f114" fmla="?: f76 f3 f2"/>
              <a:gd name="f115" fmla="?: f76 f2 f3"/>
              <a:gd name="f116" fmla="abs f77"/>
              <a:gd name="f117" fmla="?: f77 f15 f2"/>
              <a:gd name="f118" fmla="?: f77 f2 f15"/>
              <a:gd name="f119" fmla="?: f77 f80 f79"/>
              <a:gd name="f120" fmla="?: f77 f79 f80"/>
              <a:gd name="f121" fmla="abs f81"/>
              <a:gd name="f122" fmla="abs f82"/>
              <a:gd name="f123" fmla="?: f81 f15 f2"/>
              <a:gd name="f124" fmla="?: f81 f2 f15"/>
              <a:gd name="f125" fmla="?: f82 0 f1"/>
              <a:gd name="f126" fmla="?: f82 f1 0"/>
              <a:gd name="f127" fmla="?: f56 f80 f79"/>
              <a:gd name="f128" fmla="?: f56 f79 f80"/>
              <a:gd name="f129" fmla="?: f54 f84 f85"/>
              <a:gd name="f130" fmla="abs f86"/>
              <a:gd name="f131" fmla="abs f87"/>
              <a:gd name="f132" fmla="?: f86 f15 f2"/>
              <a:gd name="f133" fmla="?: f86 f2 f15"/>
              <a:gd name="f134" fmla="?: f86 f3 f2"/>
              <a:gd name="f135" fmla="?: f86 f2 f3"/>
              <a:gd name="f136" fmla="abs f88"/>
              <a:gd name="f137" fmla="abs f89"/>
              <a:gd name="f138" fmla="?: f88 f15 f2"/>
              <a:gd name="f139" fmla="?: f88 f2 f15"/>
              <a:gd name="f140" fmla="?: f89 0 f1"/>
              <a:gd name="f141" fmla="?: f89 f1 0"/>
              <a:gd name="f142" fmla="?: f82 f91 f92"/>
              <a:gd name="f143" fmla="+- f93 0 f48"/>
              <a:gd name="f144" fmla="abs f94"/>
              <a:gd name="f145" fmla="?: f94 f15 f2"/>
              <a:gd name="f146" fmla="?: f94 f2 f15"/>
              <a:gd name="f147" fmla="?: f94 f3 f2"/>
              <a:gd name="f148" fmla="?: f94 f2 f3"/>
              <a:gd name="f149" fmla="+- f49 0 f93"/>
              <a:gd name="f150" fmla="?: f89 f15 f2"/>
              <a:gd name="f151" fmla="?: f89 f2 f15"/>
              <a:gd name="f152" fmla="?: f60 f99 f98"/>
              <a:gd name="f153" fmla="?: f60 f98 f99"/>
              <a:gd name="f154" fmla="?: f51 f97 f96"/>
              <a:gd name="f155" fmla="?: f61 f102 f101"/>
              <a:gd name="f156" fmla="?: f51 f106 f105"/>
              <a:gd name="f157" fmla="?: f51 f105 f106"/>
              <a:gd name="f158" fmla="?: f50 f108 f109"/>
              <a:gd name="f159" fmla="?: f76 f115 f114"/>
              <a:gd name="f160" fmla="?: f76 f114 f115"/>
              <a:gd name="f161" fmla="?: f51 f113 f112"/>
              <a:gd name="f162" fmla="?: f54 f119 f120"/>
              <a:gd name="f163" fmla="?: f54 f117 f118"/>
              <a:gd name="f164" fmla="?: f81 f126 f125"/>
              <a:gd name="f165" fmla="?: f81 f125 f126"/>
              <a:gd name="f166" fmla="?: f82 f123 f124"/>
              <a:gd name="f167" fmla="?: f54 f127 f128"/>
              <a:gd name="f168" fmla="?: f86 f135 f134"/>
              <a:gd name="f169" fmla="?: f86 f134 f135"/>
              <a:gd name="f170" fmla="?: f87 f133 f132"/>
              <a:gd name="f171" fmla="?: f88 f141 f140"/>
              <a:gd name="f172" fmla="?: f88 f140 f141"/>
              <a:gd name="f173" fmla="?: f89 f138 f139"/>
              <a:gd name="f174" fmla="?: f59 f126 f125"/>
              <a:gd name="f175" fmla="?: f59 f125 f126"/>
              <a:gd name="f176" fmla="abs f143"/>
              <a:gd name="f177" fmla="?: f94 f148 f147"/>
              <a:gd name="f178" fmla="?: f94 f147 f148"/>
              <a:gd name="f179" fmla="?: f143 f146 f145"/>
              <a:gd name="f180" fmla="abs f149"/>
              <a:gd name="f181" fmla="?: f149 0 f1"/>
              <a:gd name="f182" fmla="?: f149 f1 0"/>
              <a:gd name="f183" fmla="?: f149 f150 f151"/>
              <a:gd name="f184" fmla="?: f51 f153 f152"/>
              <a:gd name="f185" fmla="?: f67 f156 f157"/>
              <a:gd name="f186" fmla="?: f51 f160 f159"/>
              <a:gd name="f187" fmla="?: f82 f164 f165"/>
              <a:gd name="f188" fmla="?: f87 f169 f168"/>
              <a:gd name="f189" fmla="?: f89 f171 f172"/>
              <a:gd name="f190" fmla="?: f82 f174 f175"/>
              <a:gd name="f191" fmla="?: f143 f178 f177"/>
              <a:gd name="f192" fmla="?: f89 f182 f181"/>
              <a:gd name="f193" fmla="?: f89 f181 f182"/>
              <a:gd name="f194" fmla="?: f149 f192 f193"/>
            </a:gdLst>
            <a:ahLst>
              <a:ahXY gdRefX="" minX="0" maxX="0" gdRefY="f0" minY="f7" maxY="f10"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0" t="f40" r="f47" b="f48"/>
            <a:pathLst>
              <a:path>
                <a:moveTo>
                  <a:pt x="f41" y="f42"/>
                </a:moveTo>
                <a:arcTo wR="f62" hR="f100" stAng="f155" swAng="f103"/>
                <a:arcTo wR="f68" hR="f104" stAng="f185" swAng="f107"/>
                <a:lnTo>
                  <a:pt x="f40" y="f48"/>
                </a:lnTo>
                <a:lnTo>
                  <a:pt x="f40" y="f41"/>
                </a:lnTo>
                <a:arcTo wR="f71" hR="f62" stAng="f158" swAng="f110"/>
                <a:lnTo>
                  <a:pt x="f53" y="f38"/>
                </a:lnTo>
                <a:arcTo wR="f111" hR="f68" stAng="f186" swAng="f161"/>
                <a:arcTo wR="f116" hR="f78" stAng="f162" swAng="f163"/>
                <a:lnTo>
                  <a:pt x="f47" y="f40"/>
                </a:lnTo>
                <a:lnTo>
                  <a:pt x="f47" y="f49"/>
                </a:lnTo>
                <a:arcTo wR="f121" hR="f122" stAng="f187" swAng="f166"/>
                <a:close/>
              </a:path>
              <a:path>
                <a:moveTo>
                  <a:pt x="f45" y="f41"/>
                </a:moveTo>
                <a:arcTo wR="f83" hR="f78" stAng="f167" swAng="f129"/>
                <a:arcTo wR="f130" hR="f131" stAng="f188" swAng="f170"/>
                <a:arcTo wR="f136" hR="f137" stAng="f189" swAng="f173"/>
                <a:close/>
              </a:path>
              <a:path>
                <a:moveTo>
                  <a:pt x="f40" y="f49"/>
                </a:moveTo>
                <a:arcTo wR="f90" hR="f122" stAng="f190" swAng="f142"/>
                <a:arcTo wR="f62" hR="f100" stAng="f155" swAng="f103"/>
                <a:arcTo wR="f68" hR="f104" stAng="f185" swAng="f107"/>
                <a:arcTo wR="f144" hR="f176" stAng="f191" swAng="f179"/>
                <a:arcTo wR="f137" hR="f180" stAng="f194" swAng="f183"/>
                <a:close/>
              </a:path>
              <a:path>
                <a:moveTo>
                  <a:pt x="f43" y="f38"/>
                </a:moveTo>
                <a:arcTo wR="f95" hR="f68" stAng="f184" swAng="f154"/>
              </a:path>
              <a:path>
                <a:moveTo>
                  <a:pt x="f40" y="f48"/>
                </a:moveTo>
                <a:lnTo>
                  <a:pt x="f40" y="f49"/>
                </a:lnTo>
              </a:path>
              <a:path>
                <a:moveTo>
                  <a:pt x="f43" y="f40"/>
                </a:moveTo>
                <a:lnTo>
                  <a:pt x="f53" y="f40"/>
                </a:lnTo>
              </a:path>
            </a:pathLst>
          </a:custGeom>
          <a:solidFill>
            <a:srgbClr val="C00000">
              <a:alpha val="50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/>
            <a:r>
              <a:rPr lang="ru-RU" sz="2000" b="1" i="1" dirty="0" smtClean="0"/>
              <a:t>Постановка проблемы</a:t>
            </a:r>
            <a:r>
              <a:rPr lang="ru-RU" sz="2000" b="1" dirty="0" smtClean="0"/>
              <a:t> – это этап формулирования темы урока или вопроса для исследования.</a:t>
            </a:r>
            <a:endParaRPr lang="ru-RU" sz="2000" b="1" i="1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143372" y="4143380"/>
            <a:ext cx="31336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мои документы\Фотографии\фото уроки РМО\CIMG1361.JPG"/>
          <p:cNvPicPr>
            <a:picLocks noChangeAspect="1" noChangeArrowheads="1"/>
          </p:cNvPicPr>
          <p:nvPr/>
        </p:nvPicPr>
        <p:blipFill>
          <a:blip r:embed="rId2" cstate="print"/>
          <a:srcRect t="19791" r="38889" b="19792"/>
          <a:stretch>
            <a:fillRect/>
          </a:stretch>
        </p:blipFill>
        <p:spPr bwMode="auto">
          <a:xfrm>
            <a:off x="714348" y="1000084"/>
            <a:ext cx="3305854" cy="435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G:\мои документы\Фотографии\фото уроки РМО\CIMG1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000108"/>
            <a:ext cx="3286148" cy="438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G:\мои документы\Фотографии\семинар 2009\SNC11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540000" y="1980000"/>
            <a:ext cx="7772039" cy="4285800"/>
          </a:xfrm>
          <a:prstGeom prst="rect">
            <a:avLst/>
          </a:prstGeom>
          <a:noFill/>
          <a:ln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rtlCol="0">
            <a:normAutofit/>
          </a:bodyPr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19"/>
              </a:spcBef>
              <a:spcAft>
                <a:spcPts val="1417"/>
              </a:spcAft>
              <a:buClr>
                <a:srgbClr val="0BD0D9"/>
              </a:buClr>
              <a:buSzPct val="9500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18"/>
                <a:ea typeface="Lucida Sans Unicode" pitchFamily="2"/>
                <a:cs typeface="Tahoma" pitchFamily="2"/>
              </a:rPr>
              <a:t>Технология оценивания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Скругленный прямоугольник 3"/>
          <p:cNvSpPr/>
          <p:nvPr/>
        </p:nvSpPr>
        <p:spPr>
          <a:xfrm>
            <a:off x="1800000" y="2643182"/>
            <a:ext cx="5772396" cy="1316818"/>
          </a:xfrm>
          <a:custGeom>
            <a:avLst>
              <a:gd name="f0" fmla="val 110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00000">
              <a:alpha val="59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600" b="1" i="0" u="none" strike="noStrike" dirty="0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Основа:</a:t>
            </a:r>
          </a:p>
          <a:p>
            <a:pPr lvl="0" algn="ctr"/>
            <a:r>
              <a:rPr lang="ru-RU" sz="1600" b="1" i="1" dirty="0" smtClean="0"/>
              <a:t>направлена на развитие контрольно-оценочной самостоятельности  учеников за счёт изменения</a:t>
            </a:r>
            <a:r>
              <a:rPr lang="ru-RU" sz="1600" dirty="0" smtClean="0"/>
              <a:t> традиционной системы  оценивания.</a:t>
            </a:r>
            <a:endParaRPr lang="ru-RU" sz="1600" b="0" i="0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1000100" y="4286256"/>
            <a:ext cx="7143480" cy="1357322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00000">
              <a:alpha val="55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algn="ctr"/>
            <a:r>
              <a:rPr lang="ru-RU" sz="1600" b="1" dirty="0" smtClean="0"/>
              <a:t>У учащихся развиваются умения самостоятельно оценивать результат своих действий, контролировать себя, находить и исправлять собственные ошибки; мотивация  на успех. </a:t>
            </a:r>
            <a:endParaRPr lang="ru-RU" sz="1600" b="1" i="0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7959" y="617760"/>
            <a:ext cx="7772039" cy="1362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ahoma" pitchFamily="2"/>
              </a:rPr>
              <a:t>Базовые образовательные технологии на уроках  иностранного языка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Tahom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И\Desktop\scrn_big_1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71472" y="857232"/>
            <a:ext cx="7620000" cy="539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НАТАЛИ\Desktop\1273567098_353s500-srjossrsrsr-rrjoss-2.jpg"/>
          <p:cNvPicPr>
            <a:picLocks noChangeAspect="1" noChangeArrowheads="1"/>
          </p:cNvPicPr>
          <p:nvPr/>
        </p:nvPicPr>
        <p:blipFill>
          <a:blip r:embed="rId3"/>
          <a:srcRect r="290" b="5500"/>
          <a:stretch>
            <a:fillRect/>
          </a:stretch>
        </p:blipFill>
        <p:spPr bwMode="auto">
          <a:xfrm>
            <a:off x="2357422" y="148923"/>
            <a:ext cx="4572032" cy="642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4F0D-90BC-4CC8-A8A6-8027DC4016F8}" type="datetimeFigureOut">
              <a:rPr lang="ru-RU" smtClean="0"/>
              <a:pPr/>
              <a:t>16.04.2014</a:t>
            </a:fld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57158" y="2704680"/>
            <a:ext cx="7945161" cy="4153320"/>
          </a:xfrm>
          <a:noFill/>
          <a:ln>
            <a:solidFill>
              <a:srgbClr val="000000"/>
            </a:solidFill>
            <a:prstDash val="solid"/>
          </a:ln>
        </p:spPr>
        <p:txBody>
          <a:bodyPr wrap="square" lIns="90000" tIns="45000" rIns="90000" bIns="4500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1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Gothic"/>
                <a:ea typeface="Lucida Sans Unicode" pitchFamily="2"/>
                <a:cs typeface="Tahoma" pitchFamily="2"/>
              </a:defRPr>
            </a:lvl9pPr>
          </a:lstStyle>
          <a:p>
            <a:pPr marL="0" lvl="0" indent="0" rtl="0">
              <a:spcBef>
                <a:spcPts val="519"/>
              </a:spcBef>
              <a:buNone/>
            </a:pPr>
            <a:endParaRPr lang="ru-RU" dirty="0">
              <a:latin typeface="" pitchFamily="18"/>
            </a:endParaRPr>
          </a:p>
          <a:p>
            <a:pPr marL="0" lvl="0" indent="0" rtl="0">
              <a:spcBef>
                <a:spcPts val="519"/>
              </a:spcBef>
              <a:buClr>
                <a:srgbClr val="0BD0D9"/>
              </a:buClr>
              <a:buSzPct val="95000"/>
              <a:buNone/>
            </a:pPr>
            <a:r>
              <a:rPr lang="ru-RU" b="1" dirty="0" smtClean="0">
                <a:latin typeface="Century Gothic" pitchFamily="18"/>
              </a:rPr>
              <a:t>Технология «Портфолио»</a:t>
            </a:r>
            <a:endParaRPr lang="ru-RU" b="1" dirty="0">
              <a:latin typeface="Century Gothic" pitchFamily="18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5715008" y="2071678"/>
            <a:ext cx="3062144" cy="2169222"/>
          </a:xfrm>
          <a:custGeom>
            <a:avLst>
              <a:gd name="f0" fmla="val 0"/>
              <a:gd name="f1" fmla="val 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-2147483647"/>
              <a:gd name="f9" fmla="val 2147483647"/>
              <a:gd name="f10" fmla="val 4460"/>
              <a:gd name="f11" fmla="val 8640"/>
              <a:gd name="f12" fmla="val 12960"/>
              <a:gd name="f13" fmla="+- 0 0 0"/>
              <a:gd name="f14" fmla="*/ f5 1 21600"/>
              <a:gd name="f15" fmla="*/ f6 1 21600"/>
              <a:gd name="f16" fmla="pin 0 f0 4460"/>
              <a:gd name="f17" fmla="pin 8640 f1 12960"/>
              <a:gd name="f18" fmla="*/ f13 f2 1"/>
              <a:gd name="f19" fmla="val f16"/>
              <a:gd name="f20" fmla="val f17"/>
              <a:gd name="f21" fmla="*/ f7 f14 1"/>
              <a:gd name="f22" fmla="*/ f16 f15 1"/>
              <a:gd name="f23" fmla="*/ f17 f14 1"/>
              <a:gd name="f24" fmla="*/ 21600 f15 1"/>
              <a:gd name="f25" fmla="*/ f18 1 f4"/>
              <a:gd name="f26" fmla="*/ 10800 f15 1"/>
              <a:gd name="f27" fmla="+- 21600 0 f19"/>
              <a:gd name="f28" fmla="+- f20 0 10800"/>
              <a:gd name="f29" fmla="*/ 15800 f19 1"/>
              <a:gd name="f30" fmla="*/ f19 2 1"/>
              <a:gd name="f31" fmla="*/ f19 f15 1"/>
              <a:gd name="f32" fmla="+- f25 0 f3"/>
              <a:gd name="f33" fmla="*/ f28 2 1"/>
              <a:gd name="f34" fmla="*/ f29 1 4460"/>
              <a:gd name="f35" fmla="+- 21600 0 f30"/>
              <a:gd name="f36" fmla="*/ f30 f15 1"/>
              <a:gd name="f37" fmla="*/ f27 f15 1"/>
              <a:gd name="f38" fmla="abs f33"/>
              <a:gd name="f39" fmla="+- f19 0 f34"/>
              <a:gd name="f40" fmla="+- f19 f34 0"/>
              <a:gd name="f41" fmla="+- 21600 0 f33"/>
              <a:gd name="f42" fmla="+- f27 f34 0"/>
              <a:gd name="f43" fmla="+- f27 0 f34"/>
              <a:gd name="f44" fmla="*/ f35 f15 1"/>
              <a:gd name="f45" fmla="?: f28 0 f38"/>
              <a:gd name="f46" fmla="?: f28 f41 21600"/>
              <a:gd name="f47" fmla="*/ f38 1 2"/>
              <a:gd name="f48" fmla="*/ f38 f14 1"/>
              <a:gd name="f49" fmla="*/ f41 f14 1"/>
              <a:gd name="f50" fmla="+- f46 0 f45"/>
              <a:gd name="f51" fmla="+- f45 7200 0"/>
              <a:gd name="f52" fmla="+- f46 f47 0"/>
              <a:gd name="f53" fmla="+- 21600 0 f47"/>
              <a:gd name="f54" fmla="+- 21600 0 f45"/>
              <a:gd name="f55" fmla="+- 21600 0 f46"/>
              <a:gd name="f56" fmla="*/ f47 f14 1"/>
              <a:gd name="f57" fmla="+- f51 0 f47"/>
              <a:gd name="f58" fmla="+- f52 0 7200"/>
              <a:gd name="f59" fmla="*/ f50 1 2"/>
              <a:gd name="f60" fmla="*/ f53 f14 1"/>
              <a:gd name="f61" fmla="+- f45 f59 0"/>
              <a:gd name="f62" fmla="+- 21600 0 f57"/>
              <a:gd name="f63" fmla="+- 21600 0 f58"/>
              <a:gd name="f64" fmla="+- 21600 0 f61"/>
              <a:gd name="f65" fmla="*/ f61 f14 1"/>
              <a:gd name="f66" fmla="*/ f64 f14 1"/>
            </a:gdLst>
            <a:ahLst>
              <a:ahXY gdRefX="" minX="0" maxX="0" gdRefY="f0" minY="f7" maxY="f10">
                <a:pos x="f21" y="f22"/>
              </a:ahXY>
              <a:ahXY gdRefX="f1" minX="f11" maxX="f12" gdRefY="" minY="0" maxY="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65" y="f31"/>
              </a:cxn>
              <a:cxn ang="f32">
                <a:pos x="f56" y="f26"/>
              </a:cxn>
              <a:cxn ang="f32">
                <a:pos x="f66" y="f37"/>
              </a:cxn>
              <a:cxn ang="f32">
                <a:pos x="f60" y="f26"/>
              </a:cxn>
            </a:cxnLst>
            <a:rect l="f48" t="f36" r="f49" b="f44"/>
            <a:pathLst>
              <a:path w="21600" h="21600">
                <a:moveTo>
                  <a:pt x="f45" y="f19"/>
                </a:moveTo>
                <a:cubicBezTo>
                  <a:pt x="f57" y="f39"/>
                  <a:pt x="f58" y="f40"/>
                  <a:pt x="f46" y="f19"/>
                </a:cubicBezTo>
                <a:lnTo>
                  <a:pt x="f54" y="f27"/>
                </a:lnTo>
                <a:cubicBezTo>
                  <a:pt x="f62" y="f42"/>
                  <a:pt x="f63" y="f43"/>
                  <a:pt x="f55" y="f27"/>
                </a:cubicBezTo>
                <a:close/>
              </a:path>
            </a:pathLst>
          </a:custGeom>
          <a:solidFill>
            <a:srgbClr val="C00000">
              <a:alpha val="67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ru-RU" sz="1400" b="1" i="1" u="none" strike="noStrike" dirty="0" smtClean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  <a:p>
            <a:pPr lvl="0"/>
            <a:r>
              <a:rPr lang="ru-RU" sz="1600" b="1" dirty="0" smtClean="0"/>
              <a:t>позволяет стимулировать учащихся, ориентировать их на достижение высоких учебных результатов</a:t>
            </a:r>
            <a:endParaRPr lang="ru-RU" sz="1600" b="1" i="1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57120" y="4714920"/>
            <a:ext cx="4000320" cy="1785600"/>
          </a:xfrm>
          <a:custGeom>
            <a:avLst>
              <a:gd name="f0" fmla="val 14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-2147483647"/>
              <a:gd name="f9" fmla="val 2147483647"/>
              <a:gd name="f10" fmla="val 4460"/>
              <a:gd name="f11" fmla="val 8640"/>
              <a:gd name="f12" fmla="val 12960"/>
              <a:gd name="f13" fmla="+- 0 0 0"/>
              <a:gd name="f14" fmla="*/ f5 1 21600"/>
              <a:gd name="f15" fmla="*/ f6 1 21600"/>
              <a:gd name="f16" fmla="pin 0 f0 4460"/>
              <a:gd name="f17" fmla="pin 8640 f1 12960"/>
              <a:gd name="f18" fmla="*/ f13 f2 1"/>
              <a:gd name="f19" fmla="val f16"/>
              <a:gd name="f20" fmla="val f17"/>
              <a:gd name="f21" fmla="*/ f7 f14 1"/>
              <a:gd name="f22" fmla="*/ f16 f15 1"/>
              <a:gd name="f23" fmla="*/ f17 f14 1"/>
              <a:gd name="f24" fmla="*/ 21600 f15 1"/>
              <a:gd name="f25" fmla="*/ f18 1 f4"/>
              <a:gd name="f26" fmla="*/ 10800 f15 1"/>
              <a:gd name="f27" fmla="+- 21600 0 f19"/>
              <a:gd name="f28" fmla="+- f20 0 10800"/>
              <a:gd name="f29" fmla="*/ 15800 f19 1"/>
              <a:gd name="f30" fmla="*/ f19 2 1"/>
              <a:gd name="f31" fmla="*/ f19 f15 1"/>
              <a:gd name="f32" fmla="+- f25 0 f3"/>
              <a:gd name="f33" fmla="*/ f28 2 1"/>
              <a:gd name="f34" fmla="*/ f29 1 4460"/>
              <a:gd name="f35" fmla="+- 21600 0 f30"/>
              <a:gd name="f36" fmla="*/ f30 f15 1"/>
              <a:gd name="f37" fmla="*/ f27 f15 1"/>
              <a:gd name="f38" fmla="abs f33"/>
              <a:gd name="f39" fmla="+- f19 0 f34"/>
              <a:gd name="f40" fmla="+- f19 f34 0"/>
              <a:gd name="f41" fmla="+- 21600 0 f33"/>
              <a:gd name="f42" fmla="+- f27 f34 0"/>
              <a:gd name="f43" fmla="+- f27 0 f34"/>
              <a:gd name="f44" fmla="*/ f35 f15 1"/>
              <a:gd name="f45" fmla="?: f28 0 f38"/>
              <a:gd name="f46" fmla="?: f28 f41 21600"/>
              <a:gd name="f47" fmla="*/ f38 1 2"/>
              <a:gd name="f48" fmla="*/ f38 f14 1"/>
              <a:gd name="f49" fmla="*/ f41 f14 1"/>
              <a:gd name="f50" fmla="+- f46 0 f45"/>
              <a:gd name="f51" fmla="+- f45 7200 0"/>
              <a:gd name="f52" fmla="+- f46 f47 0"/>
              <a:gd name="f53" fmla="+- 21600 0 f47"/>
              <a:gd name="f54" fmla="+- 21600 0 f45"/>
              <a:gd name="f55" fmla="+- 21600 0 f46"/>
              <a:gd name="f56" fmla="*/ f47 f14 1"/>
              <a:gd name="f57" fmla="+- f51 0 f47"/>
              <a:gd name="f58" fmla="+- f52 0 7200"/>
              <a:gd name="f59" fmla="*/ f50 1 2"/>
              <a:gd name="f60" fmla="*/ f53 f14 1"/>
              <a:gd name="f61" fmla="+- f45 f59 0"/>
              <a:gd name="f62" fmla="+- 21600 0 f57"/>
              <a:gd name="f63" fmla="+- 21600 0 f58"/>
              <a:gd name="f64" fmla="+- 21600 0 f61"/>
              <a:gd name="f65" fmla="*/ f61 f14 1"/>
              <a:gd name="f66" fmla="*/ f64 f14 1"/>
            </a:gdLst>
            <a:ahLst>
              <a:ahXY gdRefX="" minX="0" maxX="0" gdRefY="f0" minY="f7" maxY="f10">
                <a:pos x="f21" y="f22"/>
              </a:ahXY>
              <a:ahXY gdRefX="f1" minX="f11" maxX="f12" gdRefY="" minY="0" maxY="0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65" y="f31"/>
              </a:cxn>
              <a:cxn ang="f32">
                <a:pos x="f56" y="f26"/>
              </a:cxn>
              <a:cxn ang="f32">
                <a:pos x="f66" y="f37"/>
              </a:cxn>
              <a:cxn ang="f32">
                <a:pos x="f60" y="f26"/>
              </a:cxn>
            </a:cxnLst>
            <a:rect l="f48" t="f36" r="f49" b="f44"/>
            <a:pathLst>
              <a:path w="21600" h="21600">
                <a:moveTo>
                  <a:pt x="f45" y="f19"/>
                </a:moveTo>
                <a:cubicBezTo>
                  <a:pt x="f57" y="f39"/>
                  <a:pt x="f58" y="f40"/>
                  <a:pt x="f46" y="f19"/>
                </a:cubicBezTo>
                <a:lnTo>
                  <a:pt x="f54" y="f27"/>
                </a:lnTo>
                <a:cubicBezTo>
                  <a:pt x="f62" y="f42"/>
                  <a:pt x="f63" y="f43"/>
                  <a:pt x="f55" y="f27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algn="ctr"/>
            <a:r>
              <a:rPr lang="ru-RU" sz="1600" b="1" dirty="0" smtClean="0"/>
              <a:t>целенаправленный продукт и коллекцию работ учащихся, демонстрирующую их усилия, прогресс, достижения </a:t>
            </a:r>
            <a:endParaRPr lang="ru-RU" sz="1600" b="1" i="1" u="none" strike="noStrike" dirty="0">
              <a:solidFill>
                <a:srgbClr val="000000"/>
              </a:solidFill>
              <a:latin typeface="Century Gothic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143504" y="4357694"/>
            <a:ext cx="2700000" cy="211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959" y="617760"/>
            <a:ext cx="7772039" cy="1362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rtlCol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ahoma" pitchFamily="2"/>
              </a:rPr>
              <a:t>Базовые образовательные технологии на уроках  иностранного языка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Tahoma" pitchFamily="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00562" y="928670"/>
            <a:ext cx="37192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Технология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продуктивного чтения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928670"/>
            <a:ext cx="34515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Здоровьесберегающие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технологии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фотографии\знакомство с книгами\100SSCAM\S6005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709" y="2168550"/>
            <a:ext cx="3742141" cy="2806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фотографии\посвящения\16.10.12 посвящение 1 кл\S6002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56" t="22766" b="11526"/>
          <a:stretch/>
        </p:blipFill>
        <p:spPr bwMode="auto">
          <a:xfrm>
            <a:off x="952498" y="2075838"/>
            <a:ext cx="2832410" cy="289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72132" y="928670"/>
            <a:ext cx="19688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ИКТ -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технология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928670"/>
            <a:ext cx="40286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Технологии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критического мышления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фотографии\9 класс.фото\S6002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79" y="2069233"/>
            <a:ext cx="3637226" cy="272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фотографии\неделя ин. языка\праздник алфавита во 2Б\DSC00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577" y="2069233"/>
            <a:ext cx="3641576" cy="273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559338"/>
            <a:ext cx="33505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Технология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станционного обучения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928670"/>
            <a:ext cx="2820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Кейс-технология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фотографии\неделя ин. языка\интеллектуальный марафон 5-8  классы\DSC0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3566621" cy="2674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фотографии\неделя ин. языка\интеллектуальный марафон 5-8  классы\DSC00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566621" cy="2674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мои документы\Фотографии\17 апреля 2010 конференция\SNC12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71438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G:\мои документы\Фотографии\17 апреля 2010 конференция\SNC12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928670"/>
            <a:ext cx="71438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G:\мои документы\Фотографии\олимпиада 2008\SNC10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857232"/>
            <a:ext cx="7358114" cy="551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01122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Системно-деятельностный подход 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НАТАЛИ\Desktop\690761337_tonnel.gi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3143248"/>
            <a:ext cx="1395272" cy="1785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НАТАЛИ\Desktop\250px-Ananiev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143248"/>
            <a:ext cx="1757872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НАТАЛИ\Desktop\197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3471" y="3071810"/>
            <a:ext cx="139304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НАТАЛИ\Desktop\zankov-leonid-vladimirovi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3071809"/>
            <a:ext cx="1357322" cy="1873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357422" y="507207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Б.Г.Ананьев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072074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Б.Ф.Ломов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507207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Л.С.Выготский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5072074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Л.В.Занков</a:t>
            </a:r>
            <a:endParaRPr lang="ru-RU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3357554" y="1428736"/>
            <a:ext cx="1071570" cy="57150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29124" y="1428736"/>
            <a:ext cx="1071570" cy="57150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с одним вырезанным углом 16"/>
          <p:cNvSpPr/>
          <p:nvPr/>
        </p:nvSpPr>
        <p:spPr>
          <a:xfrm>
            <a:off x="714348" y="2071678"/>
            <a:ext cx="3286148" cy="914400"/>
          </a:xfrm>
          <a:prstGeom prst="snip1Rect">
            <a:avLst/>
          </a:prstGeom>
          <a:solidFill>
            <a:srgbClr val="C00000">
              <a:alpha val="5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Системный подход</a:t>
            </a:r>
            <a:endParaRPr lang="ru-RU" sz="2000" b="1" dirty="0"/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 flipH="1">
            <a:off x="4857752" y="2071678"/>
            <a:ext cx="3214710" cy="914400"/>
          </a:xfrm>
          <a:prstGeom prst="snip1Rect">
            <a:avLst/>
          </a:prstGeom>
          <a:solidFill>
            <a:srgbClr val="C00000">
              <a:alpha val="5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Деятельностный подход</a:t>
            </a:r>
            <a:endParaRPr lang="ru-R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571744"/>
            <a:ext cx="4300542" cy="1785950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Системно-деятельностный подход</a:t>
            </a:r>
            <a:endParaRPr lang="ru-RU" b="1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НАТАЛИ\Desktop\475152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3" y="785794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НАТАЛИ\Desktop\21717434.jpg"/>
          <p:cNvPicPr>
            <a:picLocks noChangeAspect="1" noChangeArrowheads="1"/>
          </p:cNvPicPr>
          <p:nvPr/>
        </p:nvPicPr>
        <p:blipFill>
          <a:blip r:embed="rId3"/>
          <a:srcRect r="8333" b="12857"/>
          <a:stretch>
            <a:fillRect/>
          </a:stretch>
        </p:blipFill>
        <p:spPr bwMode="auto">
          <a:xfrm>
            <a:off x="3571868" y="428604"/>
            <a:ext cx="1500198" cy="180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НАТАЛИ\Desktop\1365574072_0745.1000x8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9" y="657206"/>
            <a:ext cx="2214578" cy="177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НАТАЛИ\Desktop\134-300x2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643182"/>
            <a:ext cx="219076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НАТАЛИ\Desktop\Elternabend-Kinderwelten-Medienwelten-Fallstricke-im-Internet_image_630_420f_w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1620" y="4500570"/>
            <a:ext cx="259388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НАТАЛИ\Desktop\c49b96c36047_p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4500569"/>
            <a:ext cx="2214578" cy="2017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C:\Users\НАТАЛИ\Desktop\63136665_5f8350820dd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572008"/>
            <a:ext cx="2857520" cy="1892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И\Desktop\4d143670ee00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6021376" cy="5835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71546"/>
          <a:ext cx="8143931" cy="4415201"/>
        </p:xfrm>
        <a:graphic>
          <a:graphicData uri="http://schemas.openxmlformats.org/drawingml/2006/table">
            <a:tbl>
              <a:tblPr/>
              <a:tblGrid>
                <a:gridCol w="4071541"/>
                <a:gridCol w="4072390"/>
              </a:tblGrid>
              <a:tr h="363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Традиционный подход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Деятельностный подход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главным процессом является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понимание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главным процессом становится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мыследействование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основным средством являются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тексты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(в частности,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учебник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главным средствами становятся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ситуации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4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 осваивается за счет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прочтения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(слушания) и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понимания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текстов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содержание осваивается за счет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действенной включенности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и рефлексии в ситуации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5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при традиционном образовании важнейшим фактором является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структура оформленных текстов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методы преподавания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на первый план выдвигаются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технологии организации коллективной мыследеятельности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конструирование ситуации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АТАЛИ\Desktop\voprosyi_i_otvety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3786190"/>
            <a:ext cx="1643074" cy="131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НАТАЛИ\Desktop\vopro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285860"/>
            <a:ext cx="1571636" cy="127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857232"/>
            <a:ext cx="664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Каким образом включить ученика в образовательный процесс? </a:t>
            </a: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7422" y="1714488"/>
            <a:ext cx="4503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Как помочь его  самоопределению?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428868"/>
            <a:ext cx="6215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-Какие методические приёмы можно использовать на уроках в контексте системно-деятельностного подхода?</a:t>
            </a: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076" y="3786190"/>
            <a:ext cx="657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-Какие технологии деятельностного типа можно применять?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И\Desktop\Df8Y3CIedz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АТАЛИ\Desktop\attachment.asp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30675">
            <a:off x="4668481" y="658327"/>
            <a:ext cx="2339197" cy="353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 rot="20751434">
            <a:off x="1147024" y="1325080"/>
            <a:ext cx="32214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Первой содержательной линией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учебного предмета «Иностранный язык» являются коммуникативные умения в основных видах речевой деятельности,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 языковые средства и навыки оперирования ими, третьей — социокультурные знания и умения.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Указанные содержательные линии находятся в тесной взаимосвязи, что обусловлено единством составляющих коммуникативной компетенции как цели обучения: речевой, языковой, социокультурной.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00034" y="500042"/>
            <a:ext cx="8317124" cy="22860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>
              <a:alpha val="45000"/>
            </a:srgbClr>
          </a:solidFill>
          <a:ln w="1260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2400" b="1" i="0" u="none" strike="noStrike">
                <a:solidFill>
                  <a:srgbClr val="000000"/>
                </a:solidFill>
                <a:latin typeface="Century Gothic" pitchFamily="18"/>
                <a:ea typeface="Lucida Sans Unicode" pitchFamily="2"/>
                <a:cs typeface="Tahoma" pitchFamily="2"/>
              </a:rPr>
              <a:t>Практическое обучение на базе коммуникативного системно-деятельностного подхода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4240" y="4000680"/>
            <a:ext cx="3500279" cy="13568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B050">
              <a:alpha val="65000"/>
            </a:srgbClr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600" b="1" i="0" u="none" strike="noStrike" dirty="0">
                <a:solidFill>
                  <a:schemeClr val="bg1"/>
                </a:solidFill>
                <a:latin typeface="Century Gothic" pitchFamily="18"/>
                <a:ea typeface="Lucida Sans Unicode" pitchFamily="2"/>
                <a:cs typeface="Tahoma" pitchFamily="2"/>
              </a:rPr>
              <a:t>статическое</a:t>
            </a:r>
          </a:p>
          <a:p>
            <a:pPr marL="0" marR="0" lvl="0" indent="0" algn="ctr" rtl="0" hangingPunct="1">
              <a:buNone/>
              <a:tabLst/>
            </a:pPr>
            <a:r>
              <a:rPr lang="ru-RU" sz="1600" b="1" i="0" u="none" strike="noStrike" dirty="0">
                <a:solidFill>
                  <a:schemeClr val="bg1"/>
                </a:solidFill>
                <a:latin typeface="Century Gothic" pitchFamily="18"/>
                <a:ea typeface="Lucida Sans Unicode" pitchFamily="2"/>
                <a:cs typeface="Tahoma" pitchFamily="2"/>
              </a:rPr>
              <a:t>моделирование процесса по овладению иностранным языком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2040" y="4000680"/>
            <a:ext cx="3500279" cy="135684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C000"/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ctr" rtl="0" hangingPunct="1">
              <a:buNone/>
              <a:tabLst/>
            </a:pPr>
            <a:r>
              <a:rPr lang="ru-RU" sz="1600" b="1" i="0" u="none" strike="noStrike" dirty="0">
                <a:solidFill>
                  <a:schemeClr val="bg1"/>
                </a:solidFill>
                <a:latin typeface="Century Gothic" pitchFamily="18"/>
                <a:ea typeface="Lucida Sans Unicode" pitchFamily="2"/>
                <a:cs typeface="Tahoma" pitchFamily="2"/>
              </a:rPr>
              <a:t>динамическое моделирование процесса по овладению иностранным языком</a:t>
            </a: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928800" y="2714760"/>
            <a:ext cx="999720" cy="1071359"/>
          </a:xfrm>
          <a:custGeom>
            <a:avLst>
              <a:gd name="f7" fmla="val 13000"/>
              <a:gd name="f8" fmla="val 19400"/>
              <a:gd name="f9" fmla="val 14400"/>
            </a:avLst>
            <a:gdLst>
              <a:gd name="f3" fmla="val w"/>
              <a:gd name="f4" fmla="val h"/>
              <a:gd name="f5" fmla="val 0"/>
              <a:gd name="f6" fmla="val 21600"/>
              <a:gd name="f7" fmla="val 13000"/>
              <a:gd name="f8" fmla="val 19400"/>
              <a:gd name="f9" fmla="val 14400"/>
              <a:gd name="f10" fmla="val 9675"/>
              <a:gd name="f11" fmla="val 80"/>
              <a:gd name="f12" fmla="*/ f3 1 21600"/>
              <a:gd name="f13" fmla="*/ f4 1 21600"/>
              <a:gd name="f14" fmla="val f7"/>
              <a:gd name="f15" fmla="val f8"/>
              <a:gd name="f16" fmla="val f9"/>
              <a:gd name="f17" fmla="+- 21600 0 f8"/>
              <a:gd name="f18" fmla="+- f8 0 f7"/>
              <a:gd name="f19" fmla="*/ f8 1 2"/>
              <a:gd name="f20" fmla="*/ f9 10000 1"/>
              <a:gd name="f21" fmla="+- f18 0 f17"/>
              <a:gd name="f22" fmla="*/ f20 1 25467"/>
              <a:gd name="f23" fmla="+- f7 f17 0"/>
              <a:gd name="f24" fmla="*/ 0 f12 1"/>
              <a:gd name="f25" fmla="*/ 21600 f12 1"/>
              <a:gd name="f26" fmla="*/ 21600 f13 1"/>
              <a:gd name="f27" fmla="*/ 0 f13 1"/>
              <a:gd name="f28" fmla="*/ f21 1 2"/>
              <a:gd name="f29" fmla="+- f8 0 f28"/>
              <a:gd name="f30" fmla="+- f19 0 f28"/>
              <a:gd name="f31" fmla="*/ f30 10000 1"/>
              <a:gd name="f32" fmla="+- f30 f21 0"/>
              <a:gd name="f33" fmla="*/ f31 1 22326"/>
              <a:gd name="f34" fmla="+- f8 0 f32"/>
              <a:gd name="f35" fmla="*/ f34 10000 1"/>
              <a:gd name="f36" fmla="*/ f35 1 23148"/>
              <a:gd name="f37" fmla="+- f36 f32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1600" h="21600">
                <a:moveTo>
                  <a:pt x="f6" y="f5"/>
                </a:moveTo>
                <a:cubicBezTo>
                  <a:pt x="f10" y="f5"/>
                  <a:pt x="f5" y="f33"/>
                  <a:pt x="f5" y="f30"/>
                </a:cubicBezTo>
                <a:lnTo>
                  <a:pt x="f5" y="f32"/>
                </a:lnTo>
                <a:cubicBezTo>
                  <a:pt x="f5" y="f37"/>
                  <a:pt x="f22" y="f15"/>
                  <a:pt x="f16" y="f15"/>
                </a:cubicBezTo>
                <a:lnTo>
                  <a:pt x="f16" y="f6"/>
                </a:lnTo>
                <a:lnTo>
                  <a:pt x="f6" y="f29"/>
                </a:lnTo>
                <a:lnTo>
                  <a:pt x="f16" y="f14"/>
                </a:lnTo>
                <a:lnTo>
                  <a:pt x="f16" y="f23"/>
                </a:lnTo>
                <a:cubicBezTo>
                  <a:pt x="f16" y="f23"/>
                  <a:pt x="f11" y="f19"/>
                  <a:pt x="f11" y="f19"/>
                </a:cubicBezTo>
                <a:cubicBezTo>
                  <a:pt x="f11" y="f19"/>
                  <a:pt x="f6" y="f21"/>
                  <a:pt x="f6" y="f5"/>
                </a:cubicBezTo>
                <a:close/>
              </a:path>
            </a:pathLst>
          </a:custGeom>
          <a:solidFill>
            <a:srgbClr val="0B5394"/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358040" y="2786040"/>
            <a:ext cx="999720" cy="999720"/>
          </a:xfrm>
          <a:custGeom>
            <a:avLst>
              <a:gd name="f7" fmla="val 13000"/>
              <a:gd name="f8" fmla="val 19400"/>
              <a:gd name="f9" fmla="val 14400"/>
            </a:avLst>
            <a:gdLst>
              <a:gd name="f3" fmla="val w"/>
              <a:gd name="f4" fmla="val h"/>
              <a:gd name="f5" fmla="val 0"/>
              <a:gd name="f6" fmla="val 21600"/>
              <a:gd name="f7" fmla="val 13000"/>
              <a:gd name="f8" fmla="val 19400"/>
              <a:gd name="f9" fmla="val 14400"/>
              <a:gd name="f10" fmla="val 9675"/>
              <a:gd name="f11" fmla="val 80"/>
              <a:gd name="f12" fmla="*/ f3 1 21600"/>
              <a:gd name="f13" fmla="*/ f4 1 21600"/>
              <a:gd name="f14" fmla="val f7"/>
              <a:gd name="f15" fmla="val f8"/>
              <a:gd name="f16" fmla="val f9"/>
              <a:gd name="f17" fmla="+- 21600 0 f8"/>
              <a:gd name="f18" fmla="+- f8 0 f7"/>
              <a:gd name="f19" fmla="*/ f8 1 2"/>
              <a:gd name="f20" fmla="*/ f9 10000 1"/>
              <a:gd name="f21" fmla="+- f18 0 f17"/>
              <a:gd name="f22" fmla="*/ f20 1 25467"/>
              <a:gd name="f23" fmla="+- f7 f17 0"/>
              <a:gd name="f24" fmla="*/ 0 f12 1"/>
              <a:gd name="f25" fmla="*/ 21600 f12 1"/>
              <a:gd name="f26" fmla="*/ 21600 f13 1"/>
              <a:gd name="f27" fmla="*/ 0 f13 1"/>
              <a:gd name="f28" fmla="*/ f21 1 2"/>
              <a:gd name="f29" fmla="+- f8 0 f28"/>
              <a:gd name="f30" fmla="+- f19 0 f28"/>
              <a:gd name="f31" fmla="*/ f30 10000 1"/>
              <a:gd name="f32" fmla="+- f30 f21 0"/>
              <a:gd name="f33" fmla="*/ f31 1 22326"/>
              <a:gd name="f34" fmla="+- f8 0 f32"/>
              <a:gd name="f35" fmla="*/ f34 10000 1"/>
              <a:gd name="f36" fmla="*/ f35 1 23148"/>
              <a:gd name="f37" fmla="+- f36 f32 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1600" h="21600">
                <a:moveTo>
                  <a:pt x="f6" y="f5"/>
                </a:moveTo>
                <a:cubicBezTo>
                  <a:pt x="f10" y="f5"/>
                  <a:pt x="f5" y="f33"/>
                  <a:pt x="f5" y="f30"/>
                </a:cubicBezTo>
                <a:lnTo>
                  <a:pt x="f5" y="f32"/>
                </a:lnTo>
                <a:cubicBezTo>
                  <a:pt x="f5" y="f37"/>
                  <a:pt x="f22" y="f15"/>
                  <a:pt x="f16" y="f15"/>
                </a:cubicBezTo>
                <a:lnTo>
                  <a:pt x="f16" y="f6"/>
                </a:lnTo>
                <a:lnTo>
                  <a:pt x="f6" y="f29"/>
                </a:lnTo>
                <a:lnTo>
                  <a:pt x="f16" y="f14"/>
                </a:lnTo>
                <a:lnTo>
                  <a:pt x="f16" y="f23"/>
                </a:lnTo>
                <a:cubicBezTo>
                  <a:pt x="f16" y="f23"/>
                  <a:pt x="f11" y="f19"/>
                  <a:pt x="f11" y="f19"/>
                </a:cubicBezTo>
                <a:cubicBezTo>
                  <a:pt x="f11" y="f19"/>
                  <a:pt x="f6" y="f21"/>
                  <a:pt x="f6" y="f5"/>
                </a:cubicBezTo>
                <a:close/>
              </a:path>
            </a:pathLst>
          </a:custGeom>
          <a:solidFill>
            <a:srgbClr val="0B5394"/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357800" y="4572000"/>
            <a:ext cx="571320" cy="356760"/>
          </a:xfrm>
          <a:custGeom>
            <a:avLst>
              <a:gd name="f0" fmla="val 4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0F6FC6"/>
          </a:solidFill>
          <a:ln w="12600">
            <a:solidFill>
              <a:srgbClr val="0B5292"/>
            </a:solidFill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573</Words>
  <Application>Microsoft Office PowerPoint</Application>
  <PresentationFormat>Экран (4:3)</PresentationFormat>
  <Paragraphs>118</Paragraphs>
  <Slides>29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Системно-деятельностный подход </vt:lpstr>
      <vt:lpstr>Системно-деятельностный подход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Базовые образовательные технологии на уроках  иностранного языка</vt:lpstr>
      <vt:lpstr>Слайд 14</vt:lpstr>
      <vt:lpstr>Базовые образовательные технологии на уроках  иностранного языка</vt:lpstr>
      <vt:lpstr>Слайд 16</vt:lpstr>
      <vt:lpstr>Слайд 17</vt:lpstr>
      <vt:lpstr>Слайд 18</vt:lpstr>
      <vt:lpstr>Слайд 19</vt:lpstr>
      <vt:lpstr>Слайд 20</vt:lpstr>
      <vt:lpstr>Базовые образовательные технологии на уроках  иностранного языка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НАТАЛИ</cp:lastModifiedBy>
  <cp:revision>69</cp:revision>
  <dcterms:created xsi:type="dcterms:W3CDTF">2013-08-20T22:02:58Z</dcterms:created>
  <dcterms:modified xsi:type="dcterms:W3CDTF">2014-04-16T16:42:12Z</dcterms:modified>
</cp:coreProperties>
</file>