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68" r:id="rId4"/>
    <p:sldId id="269" r:id="rId5"/>
    <p:sldId id="271" r:id="rId6"/>
    <p:sldId id="270" r:id="rId7"/>
    <p:sldId id="258" r:id="rId8"/>
    <p:sldId id="272" r:id="rId9"/>
    <p:sldId id="274" r:id="rId10"/>
    <p:sldId id="290" r:id="rId11"/>
    <p:sldId id="291" r:id="rId12"/>
    <p:sldId id="303" r:id="rId13"/>
    <p:sldId id="292" r:id="rId14"/>
    <p:sldId id="312" r:id="rId15"/>
    <p:sldId id="314" r:id="rId16"/>
    <p:sldId id="293" r:id="rId17"/>
    <p:sldId id="304" r:id="rId18"/>
    <p:sldId id="295" r:id="rId19"/>
    <p:sldId id="297" r:id="rId20"/>
    <p:sldId id="306" r:id="rId21"/>
    <p:sldId id="298" r:id="rId22"/>
    <p:sldId id="299" r:id="rId23"/>
    <p:sldId id="300" r:id="rId24"/>
    <p:sldId id="305" r:id="rId25"/>
    <p:sldId id="301" r:id="rId26"/>
    <p:sldId id="302" r:id="rId27"/>
    <p:sldId id="296" r:id="rId28"/>
    <p:sldId id="32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31847-35F3-4387-8CD5-9E4DDFEEB1F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FBED1-91C6-478A-962F-6D8FF51F2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&#1087;&#1088;&#1086;&#1092;&#1089;&#1090;&#1072;&#1085;&#1076;&#1072;&#1088;&#1090;&#1087;&#1077;&#1076;&#1072;&#1075;&#1086;&#1075;&#1072;.&#1088;&#1092;/%D0%B2%D0%BE%D0%BF%D1%80%D0%BE%D1%81-%D0%BE%D1%82%D0%B2%D0%B5%D1%82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ooshnadym.ru/files/images/1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7244096" cy="6563152"/>
          </a:xfrm>
          <a:prstGeom prst="rect">
            <a:avLst/>
          </a:prstGeom>
          <a:noFill/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357422" y="6500834"/>
            <a:ext cx="6786578" cy="35716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Составитель  - Дмитриева  М.В.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1214422"/>
            <a:ext cx="80300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Профессиональный  стандарт  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2143116"/>
            <a:ext cx="710168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учителя  русского  языка</a:t>
            </a:r>
          </a:p>
          <a:p>
            <a:pPr algn="ctr"/>
            <a:endParaRPr lang="ru-RU" sz="4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endParaRPr lang="ru-RU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0418" name="Picture 2" descr="http://progorodsamara.ru/userfiles/images/image-02-2015/russkiy_ya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7219"/>
            <a:ext cx="9134375" cy="6850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357554" y="0"/>
            <a:ext cx="5786446" cy="68580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Учитель русского языка </a:t>
            </a:r>
            <a:r>
              <a:rPr lang="ru-RU" dirty="0" smtClean="0"/>
              <a:t>должен соответствовать всем </a:t>
            </a:r>
            <a:r>
              <a:rPr lang="ru-RU" b="1" dirty="0" smtClean="0"/>
              <a:t>квалификационным требованиям профессионального стандарта учителя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Русский язык в большей степени, чем большинство других школьных предметов, является прикладной и жизненно важной дисциплиной.</a:t>
            </a:r>
          </a:p>
          <a:p>
            <a:r>
              <a:rPr lang="ru-RU" dirty="0" smtClean="0"/>
              <a:t>Русский язык формирует мышление и речь учащихся. От овладения им зависят уровень освоения национальной культуры, обретение российской гражданской идентичности.</a:t>
            </a:r>
          </a:p>
          <a:p>
            <a:r>
              <a:rPr lang="ru-RU" b="1" dirty="0" smtClean="0"/>
              <a:t>Главным образовательным результатом </a:t>
            </a:r>
            <a:r>
              <a:rPr lang="ru-RU" dirty="0" smtClean="0"/>
              <a:t>освоения русского языка учащимся является развитие</a:t>
            </a:r>
          </a:p>
          <a:p>
            <a:pPr lvl="0"/>
            <a:r>
              <a:rPr lang="ru-RU" b="1" dirty="0" smtClean="0"/>
              <a:t>коммуникативной способности,</a:t>
            </a:r>
          </a:p>
          <a:p>
            <a:pPr lvl="0"/>
            <a:r>
              <a:rPr lang="ru-RU" b="1" dirty="0" smtClean="0"/>
              <a:t>установки на использование этой способности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74754" name="Picture 2" descr="https://demiart.ru/forum/journal_uploads9/j2327710_143923450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056" y="714356"/>
            <a:ext cx="3463976" cy="5700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Предметная компетентность учителя русского языка	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00166" y="1071546"/>
            <a:ext cx="7643834" cy="2571768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Соблюдать </a:t>
            </a:r>
            <a:r>
              <a:rPr lang="ru-RU" b="1" dirty="0" smtClean="0"/>
              <a:t>контекстную языковую норму</a:t>
            </a:r>
            <a:r>
              <a:rPr lang="ru-RU" dirty="0" smtClean="0"/>
              <a:t>. Не допускать в устной и письменной речи </a:t>
            </a:r>
            <a:r>
              <a:rPr lang="ru-RU" b="1" dirty="0" smtClean="0"/>
              <a:t>массовых ошибок</a:t>
            </a:r>
            <a:r>
              <a:rPr lang="ru-RU" dirty="0" smtClean="0"/>
              <a:t>: «слов-паразитов», канцеляризмов, ошибочных ударений и форм в словах, используемых в работе с учащимися.</a:t>
            </a:r>
          </a:p>
          <a:p>
            <a:pPr lvl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65538" name="Picture 2" descr="http://www.birmanat.ru/uploads/announcement/629/539e93e59c35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2500306"/>
            <a:ext cx="4197912" cy="4357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Предметная компетентность учителя русского языка	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00166" y="1071546"/>
            <a:ext cx="7643834" cy="257176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Осуществлять   </a:t>
            </a:r>
            <a:r>
              <a:rPr lang="ru-RU" b="1" dirty="0" err="1" smtClean="0"/>
              <a:t>автокоррекцию</a:t>
            </a:r>
            <a:r>
              <a:rPr lang="ru-RU" b="1" dirty="0" smtClean="0"/>
              <a:t>.  </a:t>
            </a:r>
            <a:r>
              <a:rPr lang="ru-RU" dirty="0" smtClean="0"/>
              <a:t> При   сомнении,         чьем-то замечании, столкновении с альтернативой обращаться к толковым и орфоэпическим источникам Интернета.</a:t>
            </a:r>
          </a:p>
          <a:p>
            <a:pPr lvl="0"/>
            <a:r>
              <a:rPr lang="ru-RU" dirty="0" smtClean="0"/>
              <a:t>Знать и использовать </a:t>
            </a:r>
            <a:r>
              <a:rPr lang="ru-RU" b="1" dirty="0" smtClean="0"/>
              <a:t>стандартное общерусское произношение </a:t>
            </a:r>
            <a:r>
              <a:rPr lang="ru-RU" dirty="0" smtClean="0"/>
              <a:t>и лексику, демонстрируя их отличия от местной языковой среды.</a:t>
            </a:r>
          </a:p>
          <a:p>
            <a:pPr lvl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65538" name="Picture 2" descr="http://www.birmanat.ru/uploads/announcement/629/539e93e59c35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2500306"/>
            <a:ext cx="4197912" cy="4357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Предметная компетентность учителя русского языка	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00166" y="1071546"/>
            <a:ext cx="7643834" cy="2571768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65538" name="Picture 2" descr="http://www.birmanat.ru/uploads/announcement/629/539e93e59c35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2500306"/>
            <a:ext cx="4197912" cy="43576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43042" y="1142984"/>
            <a:ext cx="750095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/>
              <a:t>Проявлять    </a:t>
            </a:r>
            <a:r>
              <a:rPr lang="ru-RU" sz="2400" b="1" dirty="0" smtClean="0"/>
              <a:t>позитивное    отношение    к     местным    языковым явлениям</a:t>
            </a:r>
            <a:r>
              <a:rPr lang="ru-RU" sz="2400" dirty="0" smtClean="0"/>
              <a:t>, отражающим культурно-исторические особенности развития региона.</a:t>
            </a:r>
          </a:p>
          <a:p>
            <a:pPr lvl="0"/>
            <a:r>
              <a:rPr lang="ru-RU" sz="2400" dirty="0" smtClean="0"/>
              <a:t>Проявлять </a:t>
            </a:r>
            <a:r>
              <a:rPr lang="ru-RU" sz="2400" b="1" dirty="0" smtClean="0"/>
              <a:t>позитивное отношение к родным языкам учащихся</a:t>
            </a:r>
            <a:r>
              <a:rPr lang="ru-RU" sz="2400" dirty="0" smtClean="0"/>
              <a:t>, представленных в классе. Владеть </a:t>
            </a:r>
            <a:r>
              <a:rPr lang="ru-RU" sz="2400" b="1" dirty="0" smtClean="0"/>
              <a:t>методами и приемами обучения русскому языку как не родному.</a:t>
            </a:r>
          </a:p>
          <a:p>
            <a:pPr lvl="0"/>
            <a:r>
              <a:rPr lang="ru-RU" sz="2400" dirty="0" smtClean="0"/>
              <a:t>Использовать специальные </a:t>
            </a:r>
            <a:r>
              <a:rPr lang="ru-RU" sz="2400" b="1" dirty="0" smtClean="0"/>
              <a:t>коррекционные приемы обучения для детей с </a:t>
            </a:r>
            <a:r>
              <a:rPr lang="ru-RU" sz="2400" dirty="0" smtClean="0"/>
              <a:t>ограниченными возможностями   здоровья.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8929718" cy="4937760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/>
              <a:t>Вести постоянную работу с семьями учащихся и местным сообществом по формированию речевой культуры</a:t>
            </a:r>
            <a:r>
              <a:rPr lang="ru-RU" dirty="0" smtClean="0"/>
              <a:t>, фиксируя различия местной и национальной языковой нормы, культуру кратких текстовых сообщений, использование средств телекоммуникации и работу с интернет- источниками.</a:t>
            </a:r>
          </a:p>
          <a:p>
            <a:pPr lvl="0"/>
            <a:r>
              <a:rPr lang="ru-RU" dirty="0" smtClean="0"/>
              <a:t>Давать </a:t>
            </a:r>
            <a:r>
              <a:rPr lang="ru-RU" b="1" dirty="0" smtClean="0"/>
              <a:t>этическую и эстетическую оценку языковых проявлений </a:t>
            </a:r>
            <a:r>
              <a:rPr lang="ru-RU" dirty="0" smtClean="0"/>
              <a:t>в повседневной жизни: </a:t>
            </a:r>
            <a:r>
              <a:rPr lang="ru-RU" dirty="0" err="1" smtClean="0"/>
              <a:t>интернет-языка</a:t>
            </a:r>
            <a:r>
              <a:rPr lang="ru-RU" dirty="0" smtClean="0"/>
              <a:t>, языка субкультур, языка СМИ, ненормативной лексики.</a:t>
            </a:r>
          </a:p>
          <a:p>
            <a:endParaRPr lang="ru-RU" dirty="0"/>
          </a:p>
        </p:txBody>
      </p:sp>
      <p:pic>
        <p:nvPicPr>
          <p:cNvPr id="64516" name="Picture 4" descr="http://planeta.tspu.ru/files/115600048_10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571876"/>
            <a:ext cx="4443428" cy="3489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conflictmanagement.ru/wp-content/uploads/2016/09/uchite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-397682"/>
            <a:ext cx="9877448" cy="742236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7158" y="714356"/>
            <a:ext cx="67866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</a:rPr>
              <a:t>Учителю       </a:t>
            </a:r>
            <a:r>
              <a:rPr lang="ru-RU" b="1" u="sng" dirty="0" smtClean="0">
                <a:solidFill>
                  <a:schemeClr val="bg1"/>
                </a:solidFill>
              </a:rPr>
              <a:t>рекомендуется </a:t>
            </a:r>
            <a:r>
              <a:rPr lang="ru-RU" b="1" dirty="0" smtClean="0">
                <a:solidFill>
                  <a:schemeClr val="bg1"/>
                </a:solidFill>
              </a:rPr>
              <a:t>использовать       информационные источники   (в   Интернете   и   др.),   в   том   числе   иноязычные,   пользуясь средствами автоматизированного перевода и звукового воспроизведения.</a:t>
            </a:r>
          </a:p>
          <a:p>
            <a:pPr lvl="0"/>
            <a:r>
              <a:rPr lang="ru-RU" b="1" dirty="0" smtClean="0">
                <a:solidFill>
                  <a:schemeClr val="bg1"/>
                </a:solidFill>
              </a:rPr>
              <a:t>Являться активным квалифицированным постоянным читателем и зрителем (литературной периодики, новинок литературы, кино и театра).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357298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Профессиональные компетенции учителя русского языка, повышающие  мотивацию  к  обучению  и     формирующие лингвистическую культуру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857364"/>
            <a:ext cx="8258204" cy="415672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Поощрять </a:t>
            </a:r>
            <a:r>
              <a:rPr lang="ru-RU" b="1" dirty="0" smtClean="0"/>
              <a:t>формирование эмоциональной и рациональной потребности учащихся в коммуникации </a:t>
            </a:r>
            <a:r>
              <a:rPr lang="ru-RU" dirty="0" smtClean="0"/>
              <a:t>как жизненно необходимого для человека процесса.</a:t>
            </a:r>
          </a:p>
          <a:p>
            <a:pPr lvl="0"/>
            <a:r>
              <a:rPr lang="ru-RU" b="1" dirty="0" smtClean="0"/>
              <a:t>Реализовывать  установку  учащихся  на  коммуникацию </a:t>
            </a:r>
            <a:r>
              <a:rPr lang="ru-RU" dirty="0" smtClean="0"/>
              <a:t> в максимально широком контексте, в том числе в гипермедиа-формате.</a:t>
            </a:r>
          </a:p>
          <a:p>
            <a:pPr lvl="0"/>
            <a:r>
              <a:rPr lang="ru-RU" b="1" dirty="0" smtClean="0"/>
              <a:t>Стимулировать  сообщения  учащихся  о  событии  или  объекте </a:t>
            </a:r>
            <a:r>
              <a:rPr lang="ru-RU" dirty="0" smtClean="0"/>
              <a:t>(рассказ о поездке, событии семейной жизни, спектакле и т.п.), анализируя их структуру, используемые языковые и изобразительные средства.</a:t>
            </a:r>
          </a:p>
          <a:p>
            <a:pPr lvl="0"/>
            <a:r>
              <a:rPr lang="ru-RU" b="1" dirty="0" smtClean="0"/>
              <a:t>Обучать учащихся методам понимания сообщения</a:t>
            </a:r>
            <a:r>
              <a:rPr lang="ru-RU" dirty="0" smtClean="0"/>
              <a:t>: анализ, структуризация, реорганизация, трансформация, сопоставление с другими сообщениями, выявление необходимой для анализирующего информации.</a:t>
            </a:r>
          </a:p>
          <a:p>
            <a:endParaRPr lang="ru-RU" dirty="0"/>
          </a:p>
        </p:txBody>
      </p:sp>
      <p:pic>
        <p:nvPicPr>
          <p:cNvPr id="62466" name="Picture 2" descr="http://pechssh-3.ucoz.ru/avatar/0_88a1a_1a2fe5c0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5175278"/>
            <a:ext cx="1550207" cy="1682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493776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b="1" dirty="0" smtClean="0"/>
              <a:t>Формировать культуру диалога, организуя устные и письменные дискуссии по проблемам, требующим принятия решений и разрешения конфликтных ситуаций</a:t>
            </a:r>
            <a:r>
              <a:rPr lang="ru-RU" dirty="0" smtClean="0"/>
              <a:t>. Организовывать публичные выступления учащихся, поощряя их участие в дебатах на школьных конференциях и других форумах, включая </a:t>
            </a:r>
            <a:r>
              <a:rPr lang="ru-RU" dirty="0" err="1" smtClean="0"/>
              <a:t>интернет-форумы</a:t>
            </a:r>
            <a:r>
              <a:rPr lang="ru-RU" dirty="0" smtClean="0"/>
              <a:t> и конференции.</a:t>
            </a:r>
          </a:p>
          <a:p>
            <a:pPr lvl="0"/>
            <a:r>
              <a:rPr lang="ru-RU" b="1" dirty="0" smtClean="0"/>
              <a:t>Обсуждать с учащимися образцы лучших произведений </a:t>
            </a:r>
            <a:r>
              <a:rPr lang="ru-RU" dirty="0" smtClean="0"/>
              <a:t>художественной и научной прозы, журналистики, судебной практики, рекламы и т.п. </a:t>
            </a:r>
            <a:r>
              <a:rPr lang="ru-RU" b="1" dirty="0" smtClean="0"/>
              <a:t>Поощрять индивидуальное и коллективное литературное творчество</a:t>
            </a:r>
            <a:r>
              <a:rPr lang="ru-RU" dirty="0" smtClean="0"/>
              <a:t>, в том числе культивировать у них стилистическое следование существующим литературным образцам, включая упомянутые.</a:t>
            </a:r>
          </a:p>
          <a:p>
            <a:pPr lvl="0"/>
            <a:r>
              <a:rPr lang="ru-RU" b="1" dirty="0" smtClean="0"/>
              <a:t>Поощрять участие учащихся в театральных постановках</a:t>
            </a:r>
            <a:r>
              <a:rPr lang="ru-RU" dirty="0" smtClean="0"/>
              <a:t>, стимулировать создание ими анимационных и других </a:t>
            </a:r>
            <a:r>
              <a:rPr lang="ru-RU" dirty="0" err="1" smtClean="0"/>
              <a:t>видеопродуктов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67588" name="Picture 4" descr="http://previews.123rf.com/images/flamewave/flamewave1108/flamewave110800016/10317084-Pretty-teacher-smiling-with-flowers-against-blackboard-Stock-Photo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581" r="19643"/>
          <a:stretch>
            <a:fillRect/>
          </a:stretch>
        </p:blipFill>
        <p:spPr bwMode="auto">
          <a:xfrm>
            <a:off x="2928926" y="4308927"/>
            <a:ext cx="2714644" cy="2549073"/>
          </a:xfrm>
          <a:prstGeom prst="rect">
            <a:avLst/>
          </a:prstGeom>
          <a:noFill/>
        </p:spPr>
      </p:pic>
      <p:pic>
        <p:nvPicPr>
          <p:cNvPr id="6" name="Picture 2" descr="http://gigabaza.ru/images/54/107425/ma016f2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66962">
            <a:off x="5081230" y="6270320"/>
            <a:ext cx="571503" cy="478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14810" y="1219200"/>
            <a:ext cx="4471990" cy="4937760"/>
          </a:xfrm>
        </p:spPr>
        <p:txBody>
          <a:bodyPr/>
          <a:lstStyle/>
          <a:p>
            <a:r>
              <a:rPr lang="ru-RU" sz="3200" b="1" i="1" dirty="0" smtClean="0"/>
              <a:t>«В деле обучения и воспитания, во всем школьном деле ничего нельзя улучшить, минуя голову учителя»                 </a:t>
            </a:r>
            <a:r>
              <a:rPr lang="ru-RU" dirty="0" smtClean="0"/>
              <a:t>К.Д.Ушинский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5786454"/>
            <a:ext cx="8715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Профессиональный стандарт повышает ответственность педагога за результаты своего труда </a:t>
            </a:r>
            <a:endParaRPr lang="ru-RU" dirty="0"/>
          </a:p>
        </p:txBody>
      </p:sp>
      <p:pic>
        <p:nvPicPr>
          <p:cNvPr id="32770" name="Picture 2" descr="http://hannah.rnd-auto.ru/file/kozel-ushinskiy-konstantin-8771-sma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74671"/>
            <a:ext cx="3929090" cy="48022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286380" y="1219200"/>
            <a:ext cx="3714776" cy="493776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Совместно с учащимися </a:t>
            </a:r>
            <a:r>
              <a:rPr lang="ru-RU" b="1" dirty="0" smtClean="0"/>
              <a:t>использовать источники языковой информации для решения практических или познавательных задач, </a:t>
            </a:r>
            <a:r>
              <a:rPr lang="ru-RU" dirty="0" smtClean="0"/>
              <a:t>в частности этимологической информации, подчеркивая отличия научного метода изучения языка от так называемого «бытового» подхода («народной лингвистики»).</a:t>
            </a:r>
          </a:p>
          <a:p>
            <a:endParaRPr lang="ru-RU" dirty="0"/>
          </a:p>
        </p:txBody>
      </p:sp>
      <p:pic>
        <p:nvPicPr>
          <p:cNvPr id="76802" name="Picture 2" descr="http://previews.123rf.com/images/alexbannykh/alexbannykh0606/alexbannykh060600043/421874-teacher-Stock-Photo.jpg"/>
          <p:cNvPicPr>
            <a:picLocks noChangeAspect="1" noChangeArrowheads="1"/>
          </p:cNvPicPr>
          <p:nvPr/>
        </p:nvPicPr>
        <p:blipFill>
          <a:blip r:embed="rId2"/>
          <a:srcRect r="38846"/>
          <a:stretch>
            <a:fillRect/>
          </a:stretch>
        </p:blipFill>
        <p:spPr bwMode="auto">
          <a:xfrm>
            <a:off x="-1" y="0"/>
            <a:ext cx="5429257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488" y="3286124"/>
            <a:ext cx="23574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Совместно  с  </a:t>
            </a:r>
            <a:r>
              <a:rPr lang="ru-RU" dirty="0" err="1" smtClean="0"/>
              <a:t>учащи</a:t>
            </a:r>
            <a:r>
              <a:rPr lang="ru-RU" dirty="0" smtClean="0"/>
              <a:t> </a:t>
            </a:r>
            <a:r>
              <a:rPr lang="ru-RU" dirty="0" err="1" smtClean="0"/>
              <a:t>мися</a:t>
            </a:r>
            <a:r>
              <a:rPr lang="ru-RU" dirty="0" smtClean="0"/>
              <a:t>  </a:t>
            </a:r>
            <a:r>
              <a:rPr lang="ru-RU" b="1" dirty="0" smtClean="0"/>
              <a:t>находить  и  обсуждать  изменения  в языковой реальности и реакции на них социума</a:t>
            </a:r>
            <a:r>
              <a:rPr lang="ru-RU" dirty="0" smtClean="0"/>
              <a:t>. </a:t>
            </a:r>
            <a:r>
              <a:rPr lang="ru-RU" b="1" dirty="0" smtClean="0"/>
              <a:t>Формировать у учащихся «чувство </a:t>
            </a:r>
            <a:r>
              <a:rPr lang="ru-RU" dirty="0" smtClean="0"/>
              <a:t>меняющегося языка».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0"/>
            <a:ext cx="9001156" cy="6156960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/>
              <a:t>Моделировать те виды профессиональной деятельности, где коммуникативная компетентность является основным качеством работника</a:t>
            </a:r>
            <a:r>
              <a:rPr lang="ru-RU" dirty="0" smtClean="0"/>
              <a:t>, включая в нее заинтересованных учащихся (</a:t>
            </a:r>
            <a:r>
              <a:rPr lang="ru-RU" i="1" dirty="0" smtClean="0"/>
              <a:t>издание школьной газеты, художественного или научного альманаха, организация школьного радио и телевидения, разработка сценария театральной постановки или видеофильма и т.д.).</a:t>
            </a:r>
          </a:p>
          <a:p>
            <a:pPr lvl="0"/>
            <a:r>
              <a:rPr lang="ru-RU" b="1" dirty="0" smtClean="0"/>
              <a:t>Формировать у учащихся культуру ссылок, цитирования, сопоставления, диалога с автором, </a:t>
            </a:r>
            <a:r>
              <a:rPr lang="ru-RU" dirty="0" smtClean="0"/>
              <a:t>нетерпимое отношение к нарушению авторских прав, недобросовестным заимствованиям и плагиату. Знакомить учащихся   с   современными   методами   обнаружения   этих          этических   и правовых нарушений.</a:t>
            </a:r>
          </a:p>
          <a:p>
            <a:endParaRPr lang="ru-RU" dirty="0"/>
          </a:p>
        </p:txBody>
      </p:sp>
      <p:pic>
        <p:nvPicPr>
          <p:cNvPr id="68610" name="Picture 2" descr="http://www.e-osnova.ru/upload/mag_logo/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4932745"/>
            <a:ext cx="5000660" cy="1925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Общепедагогическая компетентность учителя русского языка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Учителю русского языка рекомендуется реализовывать в своей деятельности следующие процессы:</a:t>
            </a:r>
          </a:p>
          <a:p>
            <a:pPr lvl="0"/>
            <a:r>
              <a:rPr lang="ru-RU" dirty="0" smtClean="0"/>
              <a:t>Определение (диагностика) совместно с учащимся достигнутых результатов (на основе анализа его работ, зафиксированных   в информационной  среде)  и  их  динамики,  выявление  трудностей  и препятствий, формирование и проверка гипотез об их преодолении; многокритериальное оценивание результата отдельной работы и текущего состояния учащегося (относительно предшествующего) и сообщение ему об  этом.</a:t>
            </a:r>
          </a:p>
          <a:p>
            <a:endParaRPr lang="ru-RU" dirty="0"/>
          </a:p>
        </p:txBody>
      </p:sp>
      <p:pic>
        <p:nvPicPr>
          <p:cNvPr id="69634" name="Picture 2" descr="http://mbou7.ucoz.ru/Pitanie/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39" y="5643579"/>
            <a:ext cx="3149399" cy="1214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857232"/>
            <a:ext cx="6429420" cy="5299728"/>
          </a:xfrm>
        </p:spPr>
        <p:txBody>
          <a:bodyPr>
            <a:normAutofit fontScale="92500"/>
          </a:bodyPr>
          <a:lstStyle/>
          <a:p>
            <a:pPr lvl="0"/>
            <a:r>
              <a:rPr lang="ru-RU" b="1" dirty="0" smtClean="0"/>
              <a:t>Определение совместно с учащимся</a:t>
            </a:r>
            <a:r>
              <a:rPr lang="ru-RU" dirty="0" smtClean="0"/>
              <a:t>, его родителями, другими участниками образовательного процесса (социальный работник, психолог, дефектолог, дистанционный методист и т.д.) </a:t>
            </a:r>
            <a:r>
              <a:rPr lang="ru-RU" b="1" dirty="0" smtClean="0"/>
              <a:t>зоны его ближайшего развития; </a:t>
            </a:r>
            <a:r>
              <a:rPr lang="ru-RU" dirty="0" smtClean="0"/>
              <a:t>предсказание и планирование его «коридора ближайшего развития».</a:t>
            </a:r>
          </a:p>
          <a:p>
            <a:pPr lvl="0"/>
            <a:r>
              <a:rPr lang="ru-RU" dirty="0" smtClean="0"/>
              <a:t>Определение, на основе анализа собственной деятельности, с помощью (при необходимости) методической службы оптимальных моделей педагогической деятельности, подверженных постоянному развитию и изменению.</a:t>
            </a:r>
          </a:p>
          <a:p>
            <a:endParaRPr lang="ru-RU" dirty="0"/>
          </a:p>
        </p:txBody>
      </p:sp>
      <p:pic>
        <p:nvPicPr>
          <p:cNvPr id="70660" name="Picture 4" descr="http://www.bankportfolio.ru/FOTO/teache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904857"/>
            <a:ext cx="2714612" cy="56554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5778" name="Picture 2" descr="https://thumbs.dreamstime.com/z/working-woman-presentation-whiteboard-computer-laptop-illustration-31266808.jpg"/>
          <p:cNvPicPr>
            <a:picLocks noChangeAspect="1" noChangeArrowheads="1"/>
          </p:cNvPicPr>
          <p:nvPr/>
        </p:nvPicPr>
        <p:blipFill>
          <a:blip r:embed="rId2"/>
          <a:srcRect b="9171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357166"/>
            <a:ext cx="49292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/>
              <a:t>Планирование  образовательного  процесса     для  группы</a:t>
            </a:r>
            <a:r>
              <a:rPr lang="ru-RU" dirty="0" smtClean="0"/>
              <a:t>,  класса детей на основе имеющихся типовых программ и собственных разработок с учетом специфики состава учащихся, уточнение и модификация планирования.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857364"/>
            <a:ext cx="49292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/>
              <a:t>Организация  деятельности  учителя,           ребенка  и  группы </a:t>
            </a:r>
            <a:r>
              <a:rPr lang="ru-RU" sz="2000" dirty="0" smtClean="0"/>
              <a:t>    (класса) детей, в том числе индивидуальная и коллективная смена форм деятельности, индивидуализация заданий, получение  и  , анализ домашних работ до начала следующего занятия.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img1.liveinternet.ru/images/attach/c/11/115/600/115600427_1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246241"/>
            <a:ext cx="4429156" cy="361175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357166"/>
            <a:ext cx="83582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/>
              <a:t>Организация </a:t>
            </a:r>
            <a:r>
              <a:rPr lang="ru-RU" sz="3200" b="1" dirty="0" smtClean="0"/>
              <a:t>применения ИКТ учителем и учащимися </a:t>
            </a:r>
            <a:r>
              <a:rPr lang="ru-RU" sz="3200" dirty="0" smtClean="0"/>
              <a:t>в образовательном  процессе:  для  его  фиксации    как  инструмента деятельности, анализ домашних работ.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214290"/>
            <a:ext cx="7429552" cy="5942670"/>
          </a:xfrm>
        </p:spPr>
        <p:txBody>
          <a:bodyPr>
            <a:normAutofit/>
          </a:bodyPr>
          <a:lstStyle/>
          <a:p>
            <a:pPr lvl="0"/>
            <a:r>
              <a:rPr lang="ru-RU" sz="3200" dirty="0" smtClean="0"/>
              <a:t>Совместное с учащимися использование иноязычных источников информации, инструментов перевода, произношения.</a:t>
            </a:r>
          </a:p>
          <a:p>
            <a:pPr lvl="0"/>
            <a:r>
              <a:rPr lang="ru-RU" sz="3200" b="1" dirty="0" smtClean="0"/>
              <a:t>Организация         олимпиад</a:t>
            </a:r>
            <a:r>
              <a:rPr lang="ru-RU" sz="3200" dirty="0" smtClean="0"/>
              <a:t>,                   конференций,          турниров, лингвистических игр в школе.</a:t>
            </a:r>
          </a:p>
          <a:p>
            <a:endParaRPr lang="ru-RU" dirty="0"/>
          </a:p>
        </p:txBody>
      </p:sp>
      <p:pic>
        <p:nvPicPr>
          <p:cNvPr id="72708" name="Picture 4" descr="http://static.wixstatic.com/media/02e680_6bc8a60836d04393b50af3170cc8fa8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143116"/>
            <a:ext cx="3143240" cy="4486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6562" name="Picture 2" descr="http://do.school141.ufanet.ru/pluginfile.php/52/course/summary/c9e8d9069e929f4898939a62f1adcffd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9119"/>
            <a:ext cx="9144000" cy="62788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</a:t>
            </a:r>
            <a:r>
              <a:rPr lang="ru-RU" dirty="0" err="1" smtClean="0">
                <a:hlinkClick r:id="rId2"/>
              </a:rPr>
              <a:t>профстандартпедагога.рф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43050"/>
            <a:ext cx="8186766" cy="468155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200" b="1" dirty="0" smtClean="0"/>
              <a:t>Федеральный закон от </a:t>
            </a:r>
            <a:r>
              <a:rPr lang="ru-RU" sz="3200" b="1" dirty="0" smtClean="0">
                <a:latin typeface="+mj-lt"/>
              </a:rPr>
              <a:t>03.12.2012 №236-ФЗ </a:t>
            </a:r>
          </a:p>
          <a:p>
            <a:pPr algn="ctr">
              <a:buNone/>
            </a:pPr>
            <a:r>
              <a:rPr lang="ru-RU" sz="3200" b="1" dirty="0" smtClean="0"/>
              <a:t>«О внесении изменений в Трудовой кодекс РФ и статью </a:t>
            </a:r>
            <a:r>
              <a:rPr lang="ru-RU" sz="3200" b="1" dirty="0" smtClean="0">
                <a:latin typeface="+mj-lt"/>
              </a:rPr>
              <a:t>1 </a:t>
            </a:r>
            <a:r>
              <a:rPr lang="ru-RU" sz="3200" b="1" dirty="0" smtClean="0"/>
              <a:t>ФЗ</a:t>
            </a:r>
          </a:p>
          <a:p>
            <a:pPr algn="ctr">
              <a:buNone/>
            </a:pPr>
            <a:r>
              <a:rPr lang="ru-RU" sz="3200" b="1" dirty="0" smtClean="0"/>
              <a:t> «О техническом регулировании» </a:t>
            </a:r>
          </a:p>
          <a:p>
            <a:pPr algn="ctr">
              <a:buNone/>
            </a:pPr>
            <a:r>
              <a:rPr lang="ru-RU" sz="3200" b="1" dirty="0" smtClean="0"/>
              <a:t>внес изменения, предусматривающие введение в трудовую сферу нового института- </a:t>
            </a:r>
          </a:p>
          <a:p>
            <a:pPr algn="ctr">
              <a:buNone/>
            </a:pPr>
            <a:r>
              <a:rPr lang="ru-RU" sz="3200" b="1" i="1" u="sng" dirty="0" smtClean="0"/>
              <a:t>профессионального стандарта.</a:t>
            </a:r>
            <a:endParaRPr lang="ru-RU" sz="3200" b="1" i="1" u="sng" dirty="0"/>
          </a:p>
        </p:txBody>
      </p:sp>
      <p:pic>
        <p:nvPicPr>
          <p:cNvPr id="21506" name="Picture 2" descr="http://prof.imc-kirov.spb.ru/images/banners/profst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3" y="0"/>
            <a:ext cx="4572031" cy="122465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1214422"/>
            <a:ext cx="8358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Narrow" pitchFamily="34" charset="0"/>
              </a:rPr>
              <a:t>Нормативная база разработки и внедрения профессиональных стандартов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8229600" cy="54878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ea typeface="Verdana" pitchFamily="34" charset="0"/>
                <a:cs typeface="Verdana" pitchFamily="34" charset="0"/>
              </a:rPr>
              <a:t>Глава </a:t>
            </a:r>
            <a:r>
              <a:rPr lang="ru-RU" sz="3600" b="1" dirty="0" smtClean="0">
                <a:latin typeface="+mj-lt"/>
                <a:ea typeface="Verdana" pitchFamily="34" charset="0"/>
                <a:cs typeface="Verdana" pitchFamily="34" charset="0"/>
              </a:rPr>
              <a:t>31</a:t>
            </a:r>
            <a:r>
              <a:rPr lang="ru-RU" sz="3600" b="1" dirty="0" smtClean="0">
                <a:ea typeface="Verdana" pitchFamily="34" charset="0"/>
                <a:cs typeface="Verdana" pitchFamily="34" charset="0"/>
              </a:rPr>
              <a:t> Трудового кодекса РФ </a:t>
            </a:r>
          </a:p>
          <a:p>
            <a:pPr algn="ctr">
              <a:buNone/>
            </a:pPr>
            <a:r>
              <a:rPr lang="ru-RU" sz="3600" b="1" dirty="0" smtClean="0">
                <a:ea typeface="Verdana" pitchFamily="34" charset="0"/>
                <a:cs typeface="Verdana" pitchFamily="34" charset="0"/>
              </a:rPr>
              <a:t>от </a:t>
            </a:r>
            <a:r>
              <a:rPr lang="ru-RU" sz="3600" b="1" dirty="0" smtClean="0">
                <a:latin typeface="+mj-lt"/>
                <a:ea typeface="Verdana" pitchFamily="34" charset="0"/>
                <a:cs typeface="Verdana" pitchFamily="34" charset="0"/>
              </a:rPr>
              <a:t>30.12.2001 №197-ФЗ</a:t>
            </a:r>
            <a:r>
              <a:rPr lang="ru-RU" sz="3600" b="1" dirty="0" smtClean="0">
                <a:ea typeface="Verdana" pitchFamily="34" charset="0"/>
                <a:cs typeface="Verdana" pitchFamily="34" charset="0"/>
              </a:rPr>
              <a:t> (далее ТК РФ) </a:t>
            </a:r>
          </a:p>
          <a:p>
            <a:pPr algn="ctr">
              <a:buNone/>
            </a:pPr>
            <a:r>
              <a:rPr lang="ru-RU" sz="3600" b="1" dirty="0" smtClean="0">
                <a:ea typeface="Verdana" pitchFamily="34" charset="0"/>
                <a:cs typeface="Verdana" pitchFamily="34" charset="0"/>
              </a:rPr>
              <a:t>дополнена статьей </a:t>
            </a:r>
            <a:r>
              <a:rPr lang="ru-RU" sz="3600" b="1" dirty="0" smtClean="0">
                <a:latin typeface="+mj-lt"/>
                <a:ea typeface="Verdana" pitchFamily="34" charset="0"/>
                <a:cs typeface="Verdana" pitchFamily="34" charset="0"/>
              </a:rPr>
              <a:t>195.1</a:t>
            </a:r>
          </a:p>
          <a:p>
            <a:pPr algn="ctr">
              <a:buNone/>
            </a:pPr>
            <a:r>
              <a:rPr lang="ru-RU" sz="3600" b="1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sz="3600" b="1" i="1" u="sng" dirty="0" smtClean="0">
                <a:ea typeface="Verdana" pitchFamily="34" charset="0"/>
                <a:cs typeface="Verdana" pitchFamily="34" charset="0"/>
              </a:rPr>
              <a:t>«Понятия квалификации работника, профессионального стандарта»</a:t>
            </a:r>
            <a:endParaRPr lang="ru-RU" sz="3600" b="1" i="1" u="sng" dirty="0"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482" name="Picture 2" descr="http://elochka-nadym.ru/images/cms/data/glavnaya/profstandart/56198a320213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43449"/>
            <a:ext cx="9144000" cy="211455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428604"/>
            <a:ext cx="8358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Narrow" pitchFamily="34" charset="0"/>
              </a:rPr>
              <a:t>Нормативная база разработки и внедрения профессиональных стандартов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/>
              <a:t>Приказом Минтруда России </a:t>
            </a:r>
          </a:p>
          <a:p>
            <a:pPr algn="ctr">
              <a:buNone/>
            </a:pPr>
            <a:r>
              <a:rPr lang="ru-RU" sz="3200" b="1" dirty="0" smtClean="0"/>
              <a:t>от </a:t>
            </a:r>
            <a:r>
              <a:rPr lang="ru-RU" sz="3200" b="1" dirty="0" smtClean="0">
                <a:latin typeface="+mj-lt"/>
              </a:rPr>
              <a:t>18.10.2013</a:t>
            </a:r>
            <a:r>
              <a:rPr lang="ru-RU" sz="3200" b="1" dirty="0" smtClean="0"/>
              <a:t> №</a:t>
            </a:r>
            <a:r>
              <a:rPr lang="ru-RU" sz="3200" b="1" dirty="0" smtClean="0">
                <a:latin typeface="+mj-lt"/>
              </a:rPr>
              <a:t>544</a:t>
            </a:r>
            <a:r>
              <a:rPr lang="ru-RU" sz="3200" b="1" dirty="0" smtClean="0"/>
              <a:t>н утвержден профессиональный стандарт</a:t>
            </a:r>
          </a:p>
          <a:p>
            <a:pPr algn="ctr">
              <a:buNone/>
            </a:pPr>
            <a:r>
              <a:rPr lang="ru-RU" sz="3200" b="1" dirty="0" smtClean="0"/>
              <a:t> «Педагог (педагогическая деятельность в сфере дошкольного, начального общего, основного общего, среднего общего образования) (воспитатель, учитель)».</a:t>
            </a:r>
            <a:endParaRPr lang="ru-RU" sz="3200" b="1" dirty="0"/>
          </a:p>
        </p:txBody>
      </p:sp>
      <p:pic>
        <p:nvPicPr>
          <p:cNvPr id="4" name="Picture 2" descr="http://elochka-nadym.ru/images/cms/data/glavnaya/profstandart/56198a320213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43449"/>
            <a:ext cx="9144000" cy="211455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428604"/>
            <a:ext cx="8358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Narrow" pitchFamily="34" charset="0"/>
              </a:rPr>
              <a:t>Нормативная база разработки и внедрения профессиональных стандартов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0"/>
            <a:ext cx="8501122" cy="4714884"/>
          </a:xfrm>
        </p:spPr>
        <p:txBody>
          <a:bodyPr>
            <a:norm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ru-RU" sz="3200" b="1" i="1" u="sng" dirty="0" smtClean="0"/>
              <a:t>Квалификация работника- </a:t>
            </a:r>
            <a:r>
              <a:rPr lang="ru-RU" sz="3200" b="1" dirty="0" smtClean="0"/>
              <a:t>уровень знаний, умений, профессиональных навыков и опыта работы работника.</a:t>
            </a:r>
          </a:p>
          <a:p>
            <a:pPr marL="514350" indent="-514350">
              <a:buFont typeface="Wingdings" pitchFamily="2" charset="2"/>
              <a:buChar char="Ø"/>
            </a:pPr>
            <a:endParaRPr lang="ru-RU" sz="3200" b="1" dirty="0" smtClean="0"/>
          </a:p>
          <a:p>
            <a:pPr marL="514350" indent="-514350">
              <a:buFont typeface="Wingdings" pitchFamily="2" charset="2"/>
              <a:buChar char="Ø"/>
            </a:pPr>
            <a:r>
              <a:rPr lang="ru-RU" sz="3200" b="1" i="1" u="sng" dirty="0" smtClean="0"/>
              <a:t>Профессиональный стандарт- </a:t>
            </a:r>
            <a:r>
              <a:rPr lang="ru-RU" sz="3200" b="1" dirty="0" smtClean="0"/>
              <a:t>характеристика квалификации, необходимой работнику для осуществления определенного вида профессиональной деятельности.</a:t>
            </a:r>
            <a:endParaRPr lang="ru-RU" sz="3200" b="1" dirty="0"/>
          </a:p>
        </p:txBody>
      </p:sp>
      <p:pic>
        <p:nvPicPr>
          <p:cNvPr id="4" name="Picture 2" descr="http://elochka-nadym.ru/images/cms/data/glavnaya/profstandart/56198a320213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43449"/>
            <a:ext cx="9144000" cy="21145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2428868"/>
            <a:ext cx="8258204" cy="3728092"/>
          </a:xfrm>
        </p:spPr>
        <p:txBody>
          <a:bodyPr/>
          <a:lstStyle/>
          <a:p>
            <a:r>
              <a:rPr lang="ru-RU" dirty="0" smtClean="0"/>
              <a:t>Профессиональный стандарт педагога – </a:t>
            </a:r>
            <a:r>
              <a:rPr lang="ru-RU" b="1" dirty="0" smtClean="0"/>
              <a:t>документ, включающий перечень профессиональных и личностных требований к учителю, действующий на всей территории РФ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85728"/>
            <a:ext cx="70501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Профессиональный</a:t>
            </a:r>
          </a:p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стандарт педагога 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1746" name="Picture 2" descr="http://kirov-portal.ru/upload/iblock/946/946027421e9e2a761a6653a02554e30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4210184"/>
            <a:ext cx="3143272" cy="2163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001156" cy="54158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/>
              <a:t>ГБОУ ВПО г. Москвы «Московский городской </a:t>
            </a:r>
            <a:r>
              <a:rPr lang="ru-RU" sz="3200" dirty="0" err="1" smtClean="0"/>
              <a:t>психолого</a:t>
            </a:r>
            <a:r>
              <a:rPr lang="ru-RU" sz="3200" dirty="0" smtClean="0"/>
              <a:t>- педагогический университет»</a:t>
            </a:r>
          </a:p>
          <a:p>
            <a:pPr>
              <a:buNone/>
            </a:pPr>
            <a:r>
              <a:rPr lang="ru-RU" sz="3200" dirty="0" smtClean="0"/>
              <a:t>Центр образования </a:t>
            </a:r>
            <a:r>
              <a:rPr lang="ru-RU" sz="3200" dirty="0" smtClean="0">
                <a:latin typeface="+mj-lt"/>
              </a:rPr>
              <a:t>№109 </a:t>
            </a:r>
            <a:r>
              <a:rPr lang="ru-RU" sz="3200" dirty="0" smtClean="0"/>
              <a:t>г. Москвы</a:t>
            </a:r>
          </a:p>
          <a:p>
            <a:pPr algn="ctr">
              <a:buNone/>
            </a:pPr>
            <a:r>
              <a:rPr lang="ru-RU" sz="3200" dirty="0" smtClean="0"/>
              <a:t>(</a:t>
            </a:r>
            <a:r>
              <a:rPr lang="ru-RU" sz="3200" b="1" dirty="0" smtClean="0"/>
              <a:t>директор-Ямбург Евгений Александрович-         </a:t>
            </a:r>
            <a:r>
              <a:rPr lang="ru-RU" sz="3200" dirty="0" smtClean="0"/>
              <a:t>руководитель рабочей группы по разработке </a:t>
            </a:r>
            <a:r>
              <a:rPr lang="ru-RU" sz="3200" dirty="0" err="1" smtClean="0"/>
              <a:t>профстандарта</a:t>
            </a:r>
            <a:r>
              <a:rPr lang="ru-RU" sz="3200" dirty="0" smtClean="0"/>
              <a:t> педагога, сопредседатель Общественного совета при </a:t>
            </a:r>
            <a:r>
              <a:rPr lang="ru-RU" sz="3200" dirty="0" err="1" smtClean="0"/>
              <a:t>Минобрнауки</a:t>
            </a:r>
            <a:r>
              <a:rPr lang="ru-RU" sz="3200" dirty="0" smtClean="0"/>
              <a:t> России).</a:t>
            </a:r>
            <a:endParaRPr lang="ru-RU" sz="3200" dirty="0"/>
          </a:p>
        </p:txBody>
      </p:sp>
      <p:pic>
        <p:nvPicPr>
          <p:cNvPr id="4" name="Picture 2" descr="http://elochka-nadym.ru/images/cms/data/glavnaya/profstandart/56198a320213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43449"/>
            <a:ext cx="9144000" cy="211455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4414" y="4071942"/>
            <a:ext cx="66358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Разработчик </a:t>
            </a:r>
            <a:r>
              <a:rPr lang="ru-RU" sz="36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профстандарта</a:t>
            </a:r>
            <a:endParaRPr lang="ru-RU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143240" y="0"/>
            <a:ext cx="5543560" cy="6858000"/>
          </a:xfrm>
        </p:spPr>
        <p:txBody>
          <a:bodyPr>
            <a:normAutofit lnSpcReduction="10000"/>
          </a:bodyPr>
          <a:lstStyle/>
          <a:p>
            <a:r>
              <a:rPr lang="ru-RU" i="1" dirty="0" smtClean="0"/>
              <a:t>Учитель не делает карьеры. Он приходит в школу учителем и хоронят его в том же звании, разве что прибавляя слово пенсионер. Он - артист, но его слушатели и зрители не аплодируют ему. Он – скульптор, но его труда никто не видит. Он – врач, но его пациенты редко благодарят его за лечение и далеко не всегда хотят лечиться. Где же ему взять силы для каждодневного вдохновения? Только в самом себе, только в сознании величия своего дела. И только в поддержке всего общества, в уважении общества к нему, учителю. </a:t>
            </a:r>
            <a:endParaRPr lang="ru-RU" dirty="0"/>
          </a:p>
        </p:txBody>
      </p:sp>
      <p:pic>
        <p:nvPicPr>
          <p:cNvPr id="15362" name="Picture 2" descr="http://libkids51.ru/events/files/20151001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3038475" cy="47244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000760" y="6072206"/>
            <a:ext cx="2059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Симон</a:t>
            </a:r>
            <a:r>
              <a:rPr lang="ru-RU" dirty="0" smtClean="0"/>
              <a:t> Соловейчик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228</TotalTime>
  <Words>896</Words>
  <PresentationFormat>Экран (4:3)</PresentationFormat>
  <Paragraphs>76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Начальная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Предметная компетентность учителя русского языка  </vt:lpstr>
      <vt:lpstr>Предметная компетентность учителя русского языка  </vt:lpstr>
      <vt:lpstr>Предметная компетентность учителя русского языка  </vt:lpstr>
      <vt:lpstr>Слайд 16</vt:lpstr>
      <vt:lpstr>Слайд 17</vt:lpstr>
      <vt:lpstr>Профессиональные компетенции учителя русского языка, повышающие  мотивацию  к  обучению  и     формирующие лингвистическую культуру </vt:lpstr>
      <vt:lpstr>Слайд 19</vt:lpstr>
      <vt:lpstr>Слайд 20</vt:lpstr>
      <vt:lpstr>Слайд 21</vt:lpstr>
      <vt:lpstr>Общепедагогическая компетентность учителя русского языка 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Comp</cp:lastModifiedBy>
  <cp:revision>36</cp:revision>
  <dcterms:modified xsi:type="dcterms:W3CDTF">2016-11-01T13:12:50Z</dcterms:modified>
</cp:coreProperties>
</file>